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29"/>
  </p:notesMasterIdLst>
  <p:sldIdLst>
    <p:sldId id="266" r:id="rId3"/>
    <p:sldId id="262" r:id="rId4"/>
    <p:sldId id="268" r:id="rId5"/>
    <p:sldId id="269" r:id="rId6"/>
    <p:sldId id="272" r:id="rId7"/>
    <p:sldId id="256" r:id="rId8"/>
    <p:sldId id="257" r:id="rId9"/>
    <p:sldId id="263" r:id="rId10"/>
    <p:sldId id="261" r:id="rId11"/>
    <p:sldId id="264" r:id="rId12"/>
    <p:sldId id="265" r:id="rId13"/>
    <p:sldId id="259" r:id="rId14"/>
    <p:sldId id="258" r:id="rId15"/>
    <p:sldId id="297" r:id="rId16"/>
    <p:sldId id="279" r:id="rId17"/>
    <p:sldId id="280" r:id="rId18"/>
    <p:sldId id="282" r:id="rId19"/>
    <p:sldId id="283" r:id="rId20"/>
    <p:sldId id="284" r:id="rId21"/>
    <p:sldId id="287" r:id="rId22"/>
    <p:sldId id="288" r:id="rId23"/>
    <p:sldId id="289" r:id="rId24"/>
    <p:sldId id="292" r:id="rId25"/>
    <p:sldId id="286" r:id="rId26"/>
    <p:sldId id="294" r:id="rId27"/>
    <p:sldId id="296"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7090FF"/>
    <a:srgbClr val="C69BFD"/>
    <a:srgbClr val="BCAAFE"/>
    <a:srgbClr val="6183FF"/>
    <a:srgbClr val="9E62FE"/>
    <a:srgbClr val="602BFF"/>
    <a:srgbClr val="152A00"/>
    <a:srgbClr val="4E0233"/>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3" d="100"/>
          <a:sy n="153" d="100"/>
        </p:scale>
        <p:origin x="1502" y="8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9785" y="2419045"/>
            <a:ext cx="7177135" cy="1374345"/>
          </a:xfrm>
          <a:noFill/>
          <a:effectLst>
            <a:outerShdw blurRad="50800" dist="38100" dir="2700000" algn="tl" rotWithShape="0">
              <a:prstClr val="black">
                <a:alpha val="40000"/>
              </a:prstClr>
            </a:outerShdw>
          </a:effectLst>
        </p:spPr>
        <p:txBody>
          <a:bodyPr>
            <a:normAutofit/>
          </a:bodyPr>
          <a:lstStyle>
            <a:lvl1pPr algn="r">
              <a:defRPr sz="3600">
                <a:solidFill>
                  <a:srgbClr val="7030A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059785" y="3793391"/>
            <a:ext cx="7177135" cy="763525"/>
          </a:xfrm>
        </p:spPr>
        <p:txBody>
          <a:bodyPr>
            <a:normAutofit/>
          </a:bodyPr>
          <a:lstStyle>
            <a:lvl1pPr marL="0" indent="0" algn="r">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C9D040-77FF-4912-AD18-41AD29D7DC6C}"/>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8984B2-A88E-43B7-9800-7D79ED5B0A8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99566F8-75DD-4831-8C0A-57C2D91F5CED}"/>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3D47B93C-6F25-479D-9934-9D235F162EB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B9CDC64-FAD2-4E5A-AB2A-9C75DC9755A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771682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5C56B-8BF5-40F3-89CC-F1E5071188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C8FAEC-73F7-4F89-A62A-0CF6B47E0BF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E1898AF-4D09-4560-8B16-DB571A547A5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659014FC-CF36-42B1-AE09-B8FC759CB1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EA32D7-37F3-441F-994C-916A2D5107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76459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CA684-F1EC-411F-AF31-323BED9C0938}"/>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CD2A42B-C440-4384-A75A-C5126BAC716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3EFEF3F-2BD3-4B09-84D3-2EEEB0F104EC}"/>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832472C4-6FB8-429E-82DD-3C369ABE0D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DCF0F8-B354-4208-AF0B-F6C320369572}"/>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50399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BF4E4-93CD-4060-8044-88A13764A8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C22558-21D1-4E85-917B-CAA1312E155F}"/>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4B033E4-D812-4FEF-A087-848BE1E59488}"/>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9D52656-7C35-495D-8278-B12AAFF938F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EDF30505-6025-4BD0-B34B-80EBA238C2C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49B400B-77AE-4725-B155-DD6A038C48D8}"/>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21655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85F8D1-75B9-4CD1-B6D6-09ED707CF223}"/>
              </a:ext>
            </a:extLst>
          </p:cNvPr>
          <p:cNvSpPr>
            <a:spLocks noGrp="1"/>
          </p:cNvSpPr>
          <p:nvPr>
            <p:ph type="title"/>
          </p:nvPr>
        </p:nvSpPr>
        <p:spPr>
          <a:xfrm>
            <a:off x="629841" y="273844"/>
            <a:ext cx="7886700" cy="99417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5D05AB8-E459-405E-9E0A-4327D9C4385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97363E4-897D-4B45-BECA-4AE21FD9F99A}"/>
              </a:ext>
            </a:extLst>
          </p:cNvPr>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30C553B-E980-4FF8-AB59-7DDA69DCD0C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195EBF9-D406-4F64-AB3F-ADB49898DFCA}"/>
              </a:ext>
            </a:extLst>
          </p:cNvPr>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60C36CA-A70E-4EDB-9CF8-884F0B25F79D}"/>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8" name="Segnaposto piè di pagina 7">
            <a:extLst>
              <a:ext uri="{FF2B5EF4-FFF2-40B4-BE49-F238E27FC236}">
                <a16:creationId xmlns:a16="http://schemas.microsoft.com/office/drawing/2014/main" id="{3F8ABB31-4B5B-4B96-BE1F-563DAE78FA7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40D37B0-7FBA-4E04-BA18-C1885623109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490028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53521-824F-483C-9129-3618391F62C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5273A82-C0A9-4B49-8DD7-96105A99DF63}"/>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4" name="Segnaposto piè di pagina 3">
            <a:extLst>
              <a:ext uri="{FF2B5EF4-FFF2-40B4-BE49-F238E27FC236}">
                <a16:creationId xmlns:a16="http://schemas.microsoft.com/office/drawing/2014/main" id="{6C322699-D1A9-48C3-93C3-FFE2C21A397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BCC749C-CDAA-406F-953F-9E32467FC337}"/>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2863613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7A799E2-D8EA-480F-B26C-9BC6C3B1A267}"/>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3" name="Segnaposto piè di pagina 2">
            <a:extLst>
              <a:ext uri="{FF2B5EF4-FFF2-40B4-BE49-F238E27FC236}">
                <a16:creationId xmlns:a16="http://schemas.microsoft.com/office/drawing/2014/main" id="{09510304-8D72-4AFA-B3A0-F33FB566CA4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A4429CB-34FB-4125-A3D4-79AB28390233}"/>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17316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502815"/>
            <a:ext cx="8246070" cy="3206806"/>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25E70-B163-409C-89A5-3A52875C110A}"/>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DAD9939-D05D-431D-8FF0-9D230C577BA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CEDB44-6EF3-45DD-985C-2549C4C50D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DB2EB0-D795-433E-ACF1-4D5285E369E1}"/>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8853A9D4-F7A3-45E9-8E6E-0833FCBE4A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03B6D3-3DD1-4A28-AD21-A7FD5D767636}"/>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647058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9CC50E-63E4-41BE-8E9D-2A22B0FDA449}"/>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B93038B-E683-4180-A65E-423E12A3308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A1DA2409-6D5D-4724-858F-DBF300657D9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A5E9327-9F3A-4575-A304-807A652421AE}"/>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6" name="Segnaposto piè di pagina 5">
            <a:extLst>
              <a:ext uri="{FF2B5EF4-FFF2-40B4-BE49-F238E27FC236}">
                <a16:creationId xmlns:a16="http://schemas.microsoft.com/office/drawing/2014/main" id="{168F25B3-66EE-4639-86AB-3D9201BB40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D1B0F-B23A-4F95-ABA0-269FB945B6BC}"/>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4260304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92332-5F94-490B-8D51-4BC3FA492AC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3780C8-29EA-42DA-9FEB-5CE049EC43B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2FA4BF8-A4EF-40F3-8150-797ED1BA643C}"/>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E8FC259F-E0BA-4B80-A778-0A60E8C0F7D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89C6F97-A222-46B9-8DFF-55ABA075EE4A}"/>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3745243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184F1EF-4C11-4EB9-A23D-1BFB6E2E8CBC}"/>
              </a:ext>
            </a:extLst>
          </p:cNvPr>
          <p:cNvSpPr>
            <a:spLocks noGrp="1"/>
          </p:cNvSpPr>
          <p:nvPr>
            <p:ph type="title" orient="vert"/>
          </p:nvPr>
        </p:nvSpPr>
        <p:spPr>
          <a:xfrm>
            <a:off x="6543675" y="273844"/>
            <a:ext cx="1971675" cy="4358879"/>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1B4F978-5F48-4CA4-81BD-8BCC2A080200}"/>
              </a:ext>
            </a:extLst>
          </p:cNvPr>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D5DE4F-E717-42B7-BE61-21991A2EC877}"/>
              </a:ext>
            </a:extLst>
          </p:cNvPr>
          <p:cNvSpPr>
            <a:spLocks noGrp="1"/>
          </p:cNvSpPr>
          <p:nvPr>
            <p:ph type="dt" sz="half" idx="10"/>
          </p:nvPr>
        </p:nvSpPr>
        <p:spPr/>
        <p:txBody>
          <a:body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5C1856F7-72E0-4825-94CE-20BA0372D9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50BA04-38BD-443C-88C4-5043142BFA6E}"/>
              </a:ext>
            </a:extLst>
          </p:cNvPr>
          <p:cNvSpPr>
            <a:spLocks noGrp="1"/>
          </p:cNvSpPr>
          <p:nvPr>
            <p:ph type="sldNum" sz="quarter" idx="12"/>
          </p:nvPr>
        </p:nvSpPr>
        <p:spPr/>
        <p:txBody>
          <a:bodyPr/>
          <a:lstStyle/>
          <a:p>
            <a:fld id="{A190A329-80F9-4C34-8D87-2689C0B3AA84}" type="slidenum">
              <a:rPr lang="it-IT" smtClean="0"/>
              <a:t>‹N›</a:t>
            </a:fld>
            <a:endParaRPr lang="it-IT"/>
          </a:p>
        </p:txBody>
      </p:sp>
    </p:spTree>
    <p:extLst>
      <p:ext uri="{BB962C8B-B14F-4D97-AF65-F5344CB8AC3E}">
        <p14:creationId xmlns:p14="http://schemas.microsoft.com/office/powerpoint/2010/main" val="132891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433880"/>
            <a:ext cx="6413610" cy="725349"/>
          </a:xfrm>
        </p:spPr>
        <p:txBody>
          <a:bodyPr>
            <a:normAutofit/>
          </a:bodyPr>
          <a:lstStyle>
            <a:lvl1pPr algn="l">
              <a:defRPr sz="360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197405"/>
            <a:ext cx="6413610"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0344D95-A7BA-40C7-B398-D4A5723349C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8E8982E-1E21-4E20-ABF6-DB1A4B60983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8EEF57-C52B-4AD4-85A0-5AEF6600E0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74CCCF-C811-456C-B414-3C94B360A290}" type="datetimeFigureOut">
              <a:rPr lang="it-IT" smtClean="0"/>
              <a:t>24/11/2021</a:t>
            </a:fld>
            <a:endParaRPr lang="it-IT"/>
          </a:p>
        </p:txBody>
      </p:sp>
      <p:sp>
        <p:nvSpPr>
          <p:cNvPr id="5" name="Segnaposto piè di pagina 4">
            <a:extLst>
              <a:ext uri="{FF2B5EF4-FFF2-40B4-BE49-F238E27FC236}">
                <a16:creationId xmlns:a16="http://schemas.microsoft.com/office/drawing/2014/main" id="{D044E72D-A168-44A8-8561-969EEAEA8AC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9F35B75-2B0A-4B6D-99C7-36598DEC7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90A329-80F9-4C34-8D87-2689C0B3AA84}" type="slidenum">
              <a:rPr lang="it-IT" smtClean="0"/>
              <a:t>‹N›</a:t>
            </a:fld>
            <a:endParaRPr lang="it-IT"/>
          </a:p>
        </p:txBody>
      </p:sp>
    </p:spTree>
    <p:extLst>
      <p:ext uri="{BB962C8B-B14F-4D97-AF65-F5344CB8AC3E}">
        <p14:creationId xmlns:p14="http://schemas.microsoft.com/office/powerpoint/2010/main" val="6851380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Calibri"/>
                <a:ea typeface="+mj-ea"/>
                <a:cs typeface="+mj-cs"/>
              </a:rPr>
              <a:t>The JANET Home Service</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7" y="4251505"/>
            <a:ext cx="4275740" cy="610820"/>
          </a:xfrm>
        </p:spPr>
        <p:txBody>
          <a:bodyPr>
            <a:normAutofit/>
          </a:bodyPr>
          <a:lstStyle/>
          <a:p>
            <a:pPr algn="l"/>
            <a:r>
              <a:rPr lang="en-US" sz="2400" dirty="0"/>
              <a:t>Nicola </a:t>
            </a:r>
            <a:r>
              <a:rPr lang="en-US" sz="2400" dirty="0" err="1"/>
              <a:t>Barsanti</a:t>
            </a:r>
            <a:r>
              <a:rPr lang="en-US" sz="2400" dirty="0"/>
              <a:t>, Riccardo Bertini</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935" y="1430744"/>
            <a:ext cx="2137870" cy="2084114"/>
          </a:xfrm>
          <a:prstGeom prst="rect">
            <a:avLst/>
          </a:prstGeom>
        </p:spPr>
      </p:pic>
    </p:spTree>
    <p:extLst>
      <p:ext uri="{BB962C8B-B14F-4D97-AF65-F5344CB8AC3E}">
        <p14:creationId xmlns:p14="http://schemas.microsoft.com/office/powerpoint/2010/main" val="19534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3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750" fill="hold"/>
                                        <p:tgtEl>
                                          <p:spTgt spid="20"/>
                                        </p:tgtEl>
                                        <p:attrNameLst>
                                          <p:attrName>ppt_w</p:attrName>
                                        </p:attrNameLst>
                                      </p:cBhvr>
                                      <p:tavLst>
                                        <p:tav tm="0">
                                          <p:val>
                                            <p:fltVal val="0"/>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anim calcmode="lin" valueType="num">
                                      <p:cBhvr>
                                        <p:cTn id="21" dur="750" fill="hold"/>
                                        <p:tgtEl>
                                          <p:spTgt spid="20"/>
                                        </p:tgtEl>
                                        <p:attrNameLst>
                                          <p:attrName>style.rotation</p:attrName>
                                        </p:attrNameLst>
                                      </p:cBhvr>
                                      <p:tavLst>
                                        <p:tav tm="0">
                                          <p:val>
                                            <p:fltVal val="90"/>
                                          </p:val>
                                        </p:tav>
                                        <p:tav tm="100000">
                                          <p:val>
                                            <p:fltVal val="0"/>
                                          </p:val>
                                        </p:tav>
                                      </p:tavLst>
                                    </p:anim>
                                    <p:animEffect transition="in" filter="fade">
                                      <p:cBhvr>
                                        <p:cTn id="22" dur="750"/>
                                        <p:tgtEl>
                                          <p:spTgt spid="20"/>
                                        </p:tgtEl>
                                      </p:cBhvr>
                                    </p:animEffect>
                                  </p:childTnLst>
                                </p:cTn>
                              </p:par>
                            </p:childTnLst>
                          </p:cTn>
                        </p:par>
                        <p:par>
                          <p:cTn id="23" fill="hold">
                            <p:stCondLst>
                              <p:cond delay="3500"/>
                            </p:stCondLst>
                            <p:childTnLst>
                              <p:par>
                                <p:cTn id="24" presetID="14" presetClass="entr" presetSubtype="10" fill="hold" grpId="0" nodeType="afterEffect">
                                  <p:stCondLst>
                                    <p:cond delay="100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Application</a:t>
            </a:r>
            <a:endParaRPr lang="en-US" dirty="0"/>
          </a:p>
        </p:txBody>
      </p:sp>
      <p:pic>
        <p:nvPicPr>
          <p:cNvPr id="4" name="Segnaposto contenuto 3">
            <a:extLst>
              <a:ext uri="{FF2B5EF4-FFF2-40B4-BE49-F238E27FC236}">
                <a16:creationId xmlns:a16="http://schemas.microsoft.com/office/drawing/2014/main" id="{25E1507D-DFD7-407B-86E8-FB576C4264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34145" y="1407394"/>
            <a:ext cx="6559467" cy="3454931"/>
          </a:xfrm>
        </p:spPr>
      </p:pic>
      <p:sp>
        <p:nvSpPr>
          <p:cNvPr id="7" name="Callout: linea piegata 6">
            <a:extLst>
              <a:ext uri="{FF2B5EF4-FFF2-40B4-BE49-F238E27FC236}">
                <a16:creationId xmlns:a16="http://schemas.microsoft.com/office/drawing/2014/main" id="{D9F28A4D-F10F-4613-8112-589F4D247305}"/>
              </a:ext>
            </a:extLst>
          </p:cNvPr>
          <p:cNvSpPr/>
          <p:nvPr/>
        </p:nvSpPr>
        <p:spPr>
          <a:xfrm>
            <a:off x="1758869" y="2419045"/>
            <a:ext cx="5561821" cy="2482017"/>
          </a:xfrm>
          <a:prstGeom prst="borderCallout2">
            <a:avLst>
              <a:gd name="adj1" fmla="val -40"/>
              <a:gd name="adj2" fmla="val 18267"/>
              <a:gd name="adj3" fmla="val -6677"/>
              <a:gd name="adj4" fmla="val 22212"/>
              <a:gd name="adj5" fmla="val -6646"/>
              <a:gd name="adj6" fmla="val 25976"/>
            </a:avLst>
          </a:prstGeom>
          <a:noFill/>
          <a:ln w="9525">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allout: linea piegata 7">
            <a:extLst>
              <a:ext uri="{FF2B5EF4-FFF2-40B4-BE49-F238E27FC236}">
                <a16:creationId xmlns:a16="http://schemas.microsoft.com/office/drawing/2014/main" id="{AD6F3C0F-51E9-4B71-B9D6-08C063637957}"/>
              </a:ext>
            </a:extLst>
          </p:cNvPr>
          <p:cNvSpPr/>
          <p:nvPr/>
        </p:nvSpPr>
        <p:spPr>
          <a:xfrm>
            <a:off x="2128719" y="2859867"/>
            <a:ext cx="3512215" cy="916232"/>
          </a:xfrm>
          <a:prstGeom prst="borderCallout2">
            <a:avLst>
              <a:gd name="adj1" fmla="val -40"/>
              <a:gd name="adj2" fmla="val 85932"/>
              <a:gd name="adj3" fmla="val -24446"/>
              <a:gd name="adj4" fmla="val 92429"/>
              <a:gd name="adj5" fmla="val -24305"/>
              <a:gd name="adj6" fmla="val 102352"/>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Callout: linea piegata 8">
            <a:extLst>
              <a:ext uri="{FF2B5EF4-FFF2-40B4-BE49-F238E27FC236}">
                <a16:creationId xmlns:a16="http://schemas.microsoft.com/office/drawing/2014/main" id="{3D603DA4-B8FC-49BE-8162-93853679F1CA}"/>
              </a:ext>
            </a:extLst>
          </p:cNvPr>
          <p:cNvSpPr/>
          <p:nvPr/>
        </p:nvSpPr>
        <p:spPr>
          <a:xfrm>
            <a:off x="1517900" y="1943636"/>
            <a:ext cx="1527050" cy="230832"/>
          </a:xfrm>
          <a:prstGeom prst="borderCallout2">
            <a:avLst>
              <a:gd name="adj1" fmla="val -1918"/>
              <a:gd name="adj2" fmla="val 87129"/>
              <a:gd name="adj3" fmla="val -48465"/>
              <a:gd name="adj4" fmla="val 97163"/>
              <a:gd name="adj5" fmla="val -52647"/>
              <a:gd name="adj6" fmla="val 121248"/>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CasellaDiTesto 9">
            <a:extLst>
              <a:ext uri="{FF2B5EF4-FFF2-40B4-BE49-F238E27FC236}">
                <a16:creationId xmlns:a16="http://schemas.microsoft.com/office/drawing/2014/main" id="{D7145957-AB10-46C5-8DAB-E27CA43D0AC4}"/>
              </a:ext>
            </a:extLst>
          </p:cNvPr>
          <p:cNvSpPr txBox="1"/>
          <p:nvPr/>
        </p:nvSpPr>
        <p:spPr>
          <a:xfrm>
            <a:off x="3327788" y="1729816"/>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LOCATIONs</a:t>
            </a:r>
            <a:endParaRPr kumimoji="0" lang="en-GB" sz="900" b="1" i="0" u="none" strike="noStrike" kern="1200" cap="none" spc="0" normalizeH="0" baseline="0" noProof="0">
              <a:ln>
                <a:noFill/>
              </a:ln>
              <a:solidFill>
                <a:srgbClr val="FF0000"/>
              </a:solidFill>
              <a:effectLst/>
              <a:uLnTx/>
              <a:uFillTx/>
              <a:latin typeface="Arial Black" panose="020B0A04020102020204" pitchFamily="34" charset="0"/>
              <a:ea typeface="+mn-ea"/>
              <a:cs typeface="+mn-cs"/>
            </a:endParaRPr>
          </a:p>
        </p:txBody>
      </p:sp>
      <p:sp>
        <p:nvSpPr>
          <p:cNvPr id="11" name="CasellaDiTesto 10">
            <a:extLst>
              <a:ext uri="{FF2B5EF4-FFF2-40B4-BE49-F238E27FC236}">
                <a16:creationId xmlns:a16="http://schemas.microsoft.com/office/drawing/2014/main" id="{6B7D5F08-D581-4018-B565-99315FF42FB8}"/>
              </a:ext>
            </a:extLst>
          </p:cNvPr>
          <p:cNvSpPr txBox="1"/>
          <p:nvPr/>
        </p:nvSpPr>
        <p:spPr>
          <a:xfrm>
            <a:off x="3197655" y="2129481"/>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rPr>
              <a:t>SUBLOCATIONs</a:t>
            </a:r>
            <a:endParaRPr kumimoji="0" lang="en-GB" sz="900" b="1" i="0" u="none" strike="noStrike" kern="1200" cap="none" spc="0" normalizeH="0" baseline="0" noProof="0">
              <a:ln>
                <a:noFill/>
              </a:ln>
              <a:solidFill>
                <a:srgbClr val="66FFCC"/>
              </a:solidFill>
              <a:effectLst/>
              <a:uLnTx/>
              <a:uFillTx/>
              <a:latin typeface="Arial Black" panose="020B0A04020102020204" pitchFamily="34" charset="0"/>
              <a:ea typeface="+mn-ea"/>
              <a:cs typeface="+mn-cs"/>
            </a:endParaRPr>
          </a:p>
        </p:txBody>
      </p:sp>
      <p:sp>
        <p:nvSpPr>
          <p:cNvPr id="12" name="CasellaDiTesto 11">
            <a:extLst>
              <a:ext uri="{FF2B5EF4-FFF2-40B4-BE49-F238E27FC236}">
                <a16:creationId xmlns:a16="http://schemas.microsoft.com/office/drawing/2014/main" id="{815A9BE8-822A-4255-B319-068FE5B7C725}"/>
              </a:ext>
            </a:extLst>
          </p:cNvPr>
          <p:cNvSpPr txBox="1"/>
          <p:nvPr/>
        </p:nvSpPr>
        <p:spPr>
          <a:xfrm>
            <a:off x="5640935" y="2515253"/>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rPr>
              <a:t> DEVICEs</a:t>
            </a:r>
            <a:endParaRPr kumimoji="0" lang="en-GB" sz="900" b="1" i="0" u="none" strike="noStrike" kern="1200" cap="none" spc="0" normalizeH="0" baseline="0" noProof="0">
              <a:ln>
                <a:noFill/>
              </a:ln>
              <a:solidFill>
                <a:srgbClr val="F79646"/>
              </a:solidFill>
              <a:effectLst/>
              <a:uLnTx/>
              <a:uFillTx/>
              <a:latin typeface="Arial Black" panose="020B0A04020102020204" pitchFamily="34" charset="0"/>
              <a:ea typeface="+mn-ea"/>
              <a:cs typeface="+mn-cs"/>
            </a:endParaRPr>
          </a:p>
        </p:txBody>
      </p:sp>
      <p:sp>
        <p:nvSpPr>
          <p:cNvPr id="13" name="Callout: linea piegata 12">
            <a:extLst>
              <a:ext uri="{FF2B5EF4-FFF2-40B4-BE49-F238E27FC236}">
                <a16:creationId xmlns:a16="http://schemas.microsoft.com/office/drawing/2014/main" id="{7DA4895E-A6DF-406A-9D39-9174683B2E57}"/>
              </a:ext>
            </a:extLst>
          </p:cNvPr>
          <p:cNvSpPr/>
          <p:nvPr/>
        </p:nvSpPr>
        <p:spPr>
          <a:xfrm>
            <a:off x="7281596" y="1446132"/>
            <a:ext cx="458115" cy="230832"/>
          </a:xfrm>
          <a:prstGeom prst="borderCallout2">
            <a:avLst>
              <a:gd name="adj1" fmla="val -1918"/>
              <a:gd name="adj2" fmla="val 87129"/>
              <a:gd name="adj3" fmla="val -48465"/>
              <a:gd name="adj4" fmla="val 97163"/>
              <a:gd name="adj5" fmla="val -50006"/>
              <a:gd name="adj6" fmla="val 121913"/>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asellaDiTesto 14">
            <a:extLst>
              <a:ext uri="{FF2B5EF4-FFF2-40B4-BE49-F238E27FC236}">
                <a16:creationId xmlns:a16="http://schemas.microsoft.com/office/drawing/2014/main" id="{93DD1889-CDFC-4ECD-8EA6-5106B1C01253}"/>
              </a:ext>
            </a:extLst>
          </p:cNvPr>
          <p:cNvSpPr txBox="1"/>
          <p:nvPr/>
        </p:nvSpPr>
        <p:spPr>
          <a:xfrm>
            <a:off x="7823707" y="1215300"/>
            <a:ext cx="122164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rPr>
              <a:t>LOGOUT</a:t>
            </a:r>
            <a:endParaRPr kumimoji="0" lang="en-GB" sz="900" b="1" i="0" u="none" strike="noStrike" kern="1200" cap="none" spc="0" normalizeH="0" baseline="0" noProof="0">
              <a:ln>
                <a:noFill/>
              </a:ln>
              <a:solidFill>
                <a:srgbClr val="00B0F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0202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Client-Server Communications</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5182821" y="586584"/>
            <a:ext cx="3797252" cy="4185185"/>
          </a:xfrm>
        </p:spPr>
      </p:pic>
      <p:sp>
        <p:nvSpPr>
          <p:cNvPr id="2" name="CasellaDiTesto 1">
            <a:extLst>
              <a:ext uri="{FF2B5EF4-FFF2-40B4-BE49-F238E27FC236}">
                <a16:creationId xmlns:a16="http://schemas.microsoft.com/office/drawing/2014/main" id="{1B7A3D15-8024-4B66-A33F-9FACB81F2B05}"/>
              </a:ext>
            </a:extLst>
          </p:cNvPr>
          <p:cNvSpPr txBox="1"/>
          <p:nvPr/>
        </p:nvSpPr>
        <p:spPr>
          <a:xfrm>
            <a:off x="2281425" y="1350110"/>
            <a:ext cx="2748690"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Communications between the client and server is implented by webSocket technology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 special javascript file named connection.js handles a set of request methods and response handlers</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73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1755" y="21747"/>
            <a:ext cx="6108200" cy="725349"/>
          </a:xfrm>
        </p:spPr>
        <p:txBody>
          <a:bodyPr>
            <a:normAutofit/>
          </a:bodyPr>
          <a:lstStyle/>
          <a:p>
            <a:r>
              <a:rPr lang="en-US"/>
              <a:t>Request Flow</a:t>
            </a:r>
            <a:endParaRPr lang="en-US" dirty="0"/>
          </a:p>
        </p:txBody>
      </p:sp>
      <p:pic>
        <p:nvPicPr>
          <p:cNvPr id="7" name="Segnaposto contenuto 6">
            <a:extLst>
              <a:ext uri="{FF2B5EF4-FFF2-40B4-BE49-F238E27FC236}">
                <a16:creationId xmlns:a16="http://schemas.microsoft.com/office/drawing/2014/main" id="{3628BA03-033C-45ED-8589-F002FC75B9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739540" y="65611"/>
            <a:ext cx="3323880" cy="4949419"/>
          </a:xfrm>
        </p:spPr>
      </p:pic>
      <p:sp>
        <p:nvSpPr>
          <p:cNvPr id="8" name="CasellaDiTesto 7">
            <a:extLst>
              <a:ext uri="{FF2B5EF4-FFF2-40B4-BE49-F238E27FC236}">
                <a16:creationId xmlns:a16="http://schemas.microsoft.com/office/drawing/2014/main" id="{283278E5-6E69-4B75-B5CB-AA4546D24318}"/>
              </a:ext>
            </a:extLst>
          </p:cNvPr>
          <p:cNvSpPr txBox="1"/>
          <p:nvPr/>
        </p:nvSpPr>
        <p:spPr>
          <a:xfrm>
            <a:off x="6170339" y="1350110"/>
            <a:ext cx="304495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We have removed coordination by splitting the data management in parallel and indipendent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only elements which have to deal with coordination problem is the SmarthomeManager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Smarthome realized to manage requests with idempotency</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586585"/>
            <a:ext cx="8093365" cy="916230"/>
          </a:xfrm>
        </p:spPr>
        <p:txBody>
          <a:bodyPr>
            <a:normAutofit/>
          </a:bodyPr>
          <a:lstStyle/>
          <a:p>
            <a:r>
              <a:rPr lang="en-US"/>
              <a:t>Middleware Support</a:t>
            </a:r>
            <a:endParaRPr lang="en-US" dirty="0"/>
          </a:p>
        </p:txBody>
      </p:sp>
      <p:pic>
        <p:nvPicPr>
          <p:cNvPr id="16" name="Segnaposto contenuto 15">
            <a:extLst>
              <a:ext uri="{FF2B5EF4-FFF2-40B4-BE49-F238E27FC236}">
                <a16:creationId xmlns:a16="http://schemas.microsoft.com/office/drawing/2014/main" id="{052A1A27-21AC-441B-BC05-6A30DCEF449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961180" y="1811366"/>
            <a:ext cx="5104361" cy="2436998"/>
          </a:xfrm>
        </p:spPr>
      </p:pic>
      <p:sp>
        <p:nvSpPr>
          <p:cNvPr id="17" name="CasellaDiTesto 16">
            <a:extLst>
              <a:ext uri="{FF2B5EF4-FFF2-40B4-BE49-F238E27FC236}">
                <a16:creationId xmlns:a16="http://schemas.microsoft.com/office/drawing/2014/main" id="{4ED6585C-F52B-4085-9774-7066EC9B28C2}"/>
              </a:ext>
            </a:extLst>
          </p:cNvPr>
          <p:cNvSpPr txBox="1"/>
          <p:nvPr/>
        </p:nvSpPr>
        <p:spPr>
          <a:xfrm>
            <a:off x="296260" y="1655520"/>
            <a:ext cx="3512215"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Middleware provides a set of interfaces and classes for support the web application functionalities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Rest management</a:t>
            </a:r>
            <a:r>
              <a:rPr kumimoji="0" lang="it-IT" sz="1600" b="0" i="0" u="none" strike="noStrike" kern="1200" cap="none" spc="0" normalizeH="0" baseline="0" noProof="0">
                <a:ln>
                  <a:noFill/>
                </a:ln>
                <a:solidFill>
                  <a:prstClr val="black"/>
                </a:solidFill>
                <a:effectLst/>
                <a:uLnTx/>
                <a:uFillTx/>
                <a:latin typeface="Calibri"/>
                <a:ea typeface="+mn-ea"/>
                <a:cs typeface="+mn-cs"/>
              </a:rPr>
              <a:t>(in/out)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Control logic</a:t>
            </a:r>
            <a:r>
              <a:rPr kumimoji="0" lang="it-IT" sz="1600" b="0" i="0" u="none" strike="noStrike" kern="1200" cap="none" spc="0" normalizeH="0" baseline="0" noProof="0">
                <a:ln>
                  <a:noFill/>
                </a:ln>
                <a:solidFill>
                  <a:prstClr val="black"/>
                </a:solidFill>
                <a:effectLst/>
                <a:uLnTx/>
                <a:uFillTx/>
                <a:latin typeface="Calibri"/>
                <a:ea typeface="+mn-ea"/>
                <a:cs typeface="+mn-cs"/>
              </a:rPr>
              <a:t>(smarthome)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Internal communications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Storage persistence and data aggregation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mn-ea"/>
                <a:cs typeface="+mn-cs"/>
              </a:rPr>
              <a:t>Centralized configuration dispatcher</a:t>
            </a:r>
            <a:endParaRPr kumimoji="0" lang="en-GB" sz="18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0783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296260" y="3640685"/>
            <a:ext cx="6413610" cy="61082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7030A0"/>
                </a:solidFill>
                <a:effectLst/>
                <a:uLnTx/>
                <a:uFillTx/>
                <a:latin typeface="Calibri"/>
                <a:ea typeface="+mj-ea"/>
                <a:cs typeface="+mj-cs"/>
              </a:rPr>
              <a:t>JANET Home Simulator</a:t>
            </a:r>
          </a:p>
        </p:txBody>
      </p:sp>
      <p:sp>
        <p:nvSpPr>
          <p:cNvPr id="16" name="Subtitle 2">
            <a:extLst>
              <a:ext uri="{FF2B5EF4-FFF2-40B4-BE49-F238E27FC236}">
                <a16:creationId xmlns:a16="http://schemas.microsoft.com/office/drawing/2014/main" id="{710DC4B5-9A7A-4705-92EE-EFCDBDC131B9}"/>
              </a:ext>
            </a:extLst>
          </p:cNvPr>
          <p:cNvSpPr>
            <a:spLocks noGrp="1"/>
          </p:cNvSpPr>
          <p:nvPr>
            <p:ph type="subTitle" idx="1"/>
          </p:nvPr>
        </p:nvSpPr>
        <p:spPr>
          <a:xfrm>
            <a:off x="321606" y="4251505"/>
            <a:ext cx="6999083" cy="763525"/>
          </a:xfrm>
        </p:spPr>
        <p:txBody>
          <a:bodyPr>
            <a:normAutofit/>
          </a:bodyPr>
          <a:lstStyle/>
          <a:p>
            <a:pPr algn="l"/>
            <a:r>
              <a:rPr lang="en-US" sz="2800" dirty="0"/>
              <a:t>An Erlang smart environments simulator</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2080" y="2005793"/>
            <a:ext cx="1307405" cy="1131914"/>
          </a:xfrm>
          <a:prstGeom prst="rect">
            <a:avLst/>
          </a:prstGeom>
        </p:spPr>
      </p:pic>
    </p:spTree>
    <p:extLst>
      <p:ext uri="{BB962C8B-B14F-4D97-AF65-F5344CB8AC3E}">
        <p14:creationId xmlns:p14="http://schemas.microsoft.com/office/powerpoint/2010/main" val="148781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7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14" presetClass="entr" presetSubtype="10" fill="hold" grpId="0" nodeType="afterEffect">
                                  <p:stCondLst>
                                    <p:cond delay="100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9" dur="500"/>
                                        <p:tgtEl>
                                          <p:spTgt spid="16">
                                            <p:txEl>
                                              <p:pRg st="0" end="0"/>
                                            </p:txEl>
                                          </p:spTgt>
                                        </p:tgtEl>
                                      </p:cBhvr>
                                    </p:animEffect>
                                  </p:childTnLst>
                                </p:cTn>
                              </p:par>
                            </p:childTnLst>
                          </p:cTn>
                        </p:par>
                        <p:par>
                          <p:cTn id="20" fill="hold">
                            <p:stCondLst>
                              <p:cond delay="3750"/>
                            </p:stCondLst>
                            <p:childTnLst>
                              <p:par>
                                <p:cTn id="21" presetID="31" presetClass="entr" presetSubtype="0" fill="hold" nodeType="afterEffect">
                                  <p:stCondLst>
                                    <p:cond delay="12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 calcmode="lin" valueType="num">
                                      <p:cBhvr>
                                        <p:cTn id="25" dur="750" fill="hold"/>
                                        <p:tgtEl>
                                          <p:spTgt spid="20"/>
                                        </p:tgtEl>
                                        <p:attrNameLst>
                                          <p:attrName>style.rotation</p:attrName>
                                        </p:attrNameLst>
                                      </p:cBhvr>
                                      <p:tavLst>
                                        <p:tav tm="0">
                                          <p:val>
                                            <p:fltVal val="90"/>
                                          </p:val>
                                        </p:tav>
                                        <p:tav tm="100000">
                                          <p:val>
                                            <p:fltVal val="0"/>
                                          </p:val>
                                        </p:tav>
                                      </p:tavLst>
                                    </p:anim>
                                    <p:animEffect transition="in" filter="fade">
                                      <p:cBhvr>
                                        <p:cTn id="2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Simulator Components</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3023353"/>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Mnesia – Built-in DBMS</a:t>
            </a:r>
          </a:p>
          <a:p>
            <a:r>
              <a:rPr lang="en-US" sz="2000" dirty="0"/>
              <a:t>Cowboy – HTTP server</a:t>
            </a:r>
          </a:p>
          <a:p>
            <a:r>
              <a:rPr lang="en-US" sz="2000" dirty="0"/>
              <a:t>Ranch – TCP socket acceptor</a:t>
            </a:r>
          </a:p>
          <a:p>
            <a:r>
              <a:rPr lang="en-US" sz="2000" dirty="0"/>
              <a:t>Cowlib – Support library application</a:t>
            </a:r>
          </a:p>
          <a:p>
            <a:r>
              <a:rPr lang="en-US" sz="2000" dirty="0"/>
              <a:t>JSONE – Erlang</a:t>
            </a:r>
            <a:r>
              <a:rPr lang="it-IT" sz="1400" b="0" i="0" dirty="0">
                <a:solidFill>
                  <a:srgbClr val="000000"/>
                </a:solidFill>
                <a:effectLst/>
                <a:latin typeface="Segoe UI Symbol" panose="020B0502040204020203" pitchFamily="34" charset="0"/>
              </a:rPr>
              <a:t> </a:t>
            </a:r>
            <a:r>
              <a:rPr lang="it-IT" sz="2000" b="0" i="0" dirty="0">
                <a:solidFill>
                  <a:srgbClr val="000000"/>
                </a:solidFill>
                <a:effectLst/>
                <a:latin typeface="Segoe UI Symbol" panose="020B0502040204020203" pitchFamily="34" charset="0"/>
              </a:rPr>
              <a:t>↔</a:t>
            </a:r>
            <a:r>
              <a:rPr lang="it-IT" sz="1400" b="0" i="0" dirty="0">
                <a:solidFill>
                  <a:srgbClr val="000000"/>
                </a:solidFill>
                <a:effectLst/>
                <a:latin typeface="Segoe UI Symbol" panose="020B0502040204020203" pitchFamily="34" charset="0"/>
              </a:rPr>
              <a:t> </a:t>
            </a:r>
            <a:r>
              <a:rPr lang="en-US" sz="2000" dirty="0"/>
              <a:t>JSON marshalling/unmarshalling</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448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Middleware Components</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56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OTP Applications / Nodes</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937880" y="1316534"/>
            <a:ext cx="6108200" cy="22461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JANET Device </a:t>
            </a:r>
            <a:r>
              <a:rPr lang="en-US" sz="2000" dirty="0"/>
              <a:t>– smart device</a:t>
            </a:r>
          </a:p>
          <a:p>
            <a:r>
              <a:rPr lang="en-US" sz="2000" b="1" dirty="0"/>
              <a:t>JANET Controller </a:t>
            </a:r>
            <a:r>
              <a:rPr lang="en-US" sz="2000" dirty="0"/>
              <a:t>– location controller</a:t>
            </a:r>
          </a:p>
          <a:p>
            <a:r>
              <a:rPr lang="en-US" sz="2000" b="1" dirty="0"/>
              <a:t>JANET Simulator </a:t>
            </a:r>
            <a:r>
              <a:rPr lang="en-US" sz="2000" dirty="0"/>
              <a:t>– simulation manager</a:t>
            </a:r>
          </a:p>
        </p:txBody>
      </p:sp>
      <p:pic>
        <p:nvPicPr>
          <p:cNvPr id="9" name="Immagine 8">
            <a:extLst>
              <a:ext uri="{FF2B5EF4-FFF2-40B4-BE49-F238E27FC236}">
                <a16:creationId xmlns:a16="http://schemas.microsoft.com/office/drawing/2014/main" id="{3D5EF1AC-BD0E-4C91-9D92-B1DD1210ED59}"/>
              </a:ext>
            </a:extLst>
          </p:cNvPr>
          <p:cNvPicPr>
            <a:picLocks noChangeAspect="1"/>
          </p:cNvPicPr>
          <p:nvPr/>
        </p:nvPicPr>
        <p:blipFill>
          <a:blip r:embed="rId2">
            <a:extLst>
              <a:ext uri="{BEBA8EAE-BF5A-486C-A8C5-ECC9F3942E4B}">
                <a14:imgProps xmlns:a14="http://schemas.microsoft.com/office/drawing/2010/main">
                  <a14:imgLayer r:embed="rId3">
                    <a14:imgEffect>
                      <a14:saturation sat="70000"/>
                    </a14:imgEffect>
                  </a14:imgLayer>
                </a14:imgProps>
              </a:ext>
            </a:extLst>
          </a:blip>
          <a:stretch>
            <a:fillRect/>
          </a:stretch>
        </p:blipFill>
        <p:spPr>
          <a:xfrm>
            <a:off x="7626100" y="155458"/>
            <a:ext cx="1221640" cy="963216"/>
          </a:xfrm>
          <a:prstGeom prst="rect">
            <a:avLst/>
          </a:prstGeom>
        </p:spPr>
      </p:pic>
      <p:grpSp>
        <p:nvGrpSpPr>
          <p:cNvPr id="22" name="Gruppo 21">
            <a:extLst>
              <a:ext uri="{FF2B5EF4-FFF2-40B4-BE49-F238E27FC236}">
                <a16:creationId xmlns:a16="http://schemas.microsoft.com/office/drawing/2014/main" id="{650A64CF-C1F2-438A-85EE-693126BA7821}"/>
              </a:ext>
            </a:extLst>
          </p:cNvPr>
          <p:cNvGrpSpPr/>
          <p:nvPr/>
        </p:nvGrpSpPr>
        <p:grpSpPr>
          <a:xfrm>
            <a:off x="7473395" y="1309391"/>
            <a:ext cx="1697060" cy="786155"/>
            <a:chOff x="7473395" y="1309391"/>
            <a:chExt cx="1697060" cy="786155"/>
          </a:xfrm>
        </p:grpSpPr>
        <p:pic>
          <p:nvPicPr>
            <p:cNvPr id="20" name="Immagine 19">
              <a:extLst>
                <a:ext uri="{FF2B5EF4-FFF2-40B4-BE49-F238E27FC236}">
                  <a16:creationId xmlns:a16="http://schemas.microsoft.com/office/drawing/2014/main" id="{AF9F5930-8DAC-474A-92E6-C9253BE582F0}"/>
                </a:ext>
              </a:extLst>
            </p:cNvPr>
            <p:cNvPicPr>
              <a:picLocks noChangeAspect="1"/>
            </p:cNvPicPr>
            <p:nvPr/>
          </p:nvPicPr>
          <p:blipFill>
            <a:blip r:embed="rId4"/>
            <a:stretch>
              <a:fillRect/>
            </a:stretch>
          </p:blipFill>
          <p:spPr>
            <a:xfrm>
              <a:off x="7473395" y="1368000"/>
              <a:ext cx="102600" cy="684000"/>
            </a:xfrm>
            <a:prstGeom prst="rect">
              <a:avLst/>
            </a:prstGeom>
          </p:spPr>
        </p:pic>
        <p:sp>
          <p:nvSpPr>
            <p:cNvPr id="21" name="Subtitle 2">
              <a:extLst>
                <a:ext uri="{FF2B5EF4-FFF2-40B4-BE49-F238E27FC236}">
                  <a16:creationId xmlns:a16="http://schemas.microsoft.com/office/drawing/2014/main" id="{622012D0-DAF6-4FD5-88D2-7919580643F4}"/>
                </a:ext>
              </a:extLst>
            </p:cNvPr>
            <p:cNvSpPr txBox="1">
              <a:spLocks/>
            </p:cNvSpPr>
            <p:nvPr/>
          </p:nvSpPr>
          <p:spPr>
            <a:xfrm>
              <a:off x="7542000" y="1309391"/>
              <a:ext cx="1628455" cy="7861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400"/>
                </a:lnSpc>
                <a:buNone/>
              </a:pPr>
              <a:r>
                <a:rPr lang="en-US" sz="1400" dirty="0"/>
                <a:t>started/stopped dynamically by the simulator among any </a:t>
              </a:r>
              <a:r>
                <a:rPr lang="en-US" sz="1400" i="1" dirty="0"/>
                <a:t>nodes host</a:t>
              </a:r>
            </a:p>
          </p:txBody>
        </p:sp>
      </p:grpSp>
    </p:spTree>
    <p:extLst>
      <p:ext uri="{BB962C8B-B14F-4D97-AF65-F5344CB8AC3E}">
        <p14:creationId xmlns:p14="http://schemas.microsoft.com/office/powerpoint/2010/main" val="19034458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7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30" dur="500"/>
                                        <p:tgtEl>
                                          <p:spTgt spid="1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5" dur="500"/>
                                        <p:tgtEl>
                                          <p:spTgt spid="1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anim calcmode="lin" valueType="num">
                                      <p:cBhvr>
                                        <p:cTn id="47" dur="500" fill="hold"/>
                                        <p:tgtEl>
                                          <p:spTgt spid="13"/>
                                        </p:tgtEl>
                                        <p:attrNameLst>
                                          <p:attrName>ppt_x</p:attrName>
                                        </p:attrNameLst>
                                      </p:cBhvr>
                                      <p:tavLst>
                                        <p:tav tm="0">
                                          <p:val>
                                            <p:strVal val="#ppt_x"/>
                                          </p:val>
                                        </p:tav>
                                        <p:tav tm="100000">
                                          <p:val>
                                            <p:strVal val="#ppt_x"/>
                                          </p:val>
                                        </p:tav>
                                      </p:tavLst>
                                    </p:anim>
                                    <p:anim calcmode="lin" valueType="num">
                                      <p:cBhvr>
                                        <p:cTn id="4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53" dur="500"/>
                                        <p:tgtEl>
                                          <p:spTgt spid="12">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58" dur="500"/>
                                        <p:tgtEl>
                                          <p:spTgt spid="12">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P spid="13" grpId="0"/>
      <p:bldP spid="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5724000" y="216000"/>
            <a:ext cx="3097576" cy="1221640"/>
          </a:xfrm>
        </p:spPr>
        <p:txBody>
          <a:bodyPr>
            <a:noAutofit/>
          </a:bodyPr>
          <a:lstStyle/>
          <a:p>
            <a:r>
              <a:rPr lang="it-IT" sz="4000" dirty="0"/>
              <a:t>Clusters Organization</a:t>
            </a:r>
          </a:p>
        </p:txBody>
      </p:sp>
      <p:pic>
        <p:nvPicPr>
          <p:cNvPr id="8" name="Immagine 7">
            <a:extLst>
              <a:ext uri="{FF2B5EF4-FFF2-40B4-BE49-F238E27FC236}">
                <a16:creationId xmlns:a16="http://schemas.microsoft.com/office/drawing/2014/main" id="{B6ED24A5-ED72-4ADD-8068-C16B2857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07" y="1640111"/>
            <a:ext cx="8704185" cy="3390329"/>
          </a:xfrm>
          <a:prstGeom prst="rect">
            <a:avLst/>
          </a:prstGeom>
        </p:spPr>
      </p:pic>
    </p:spTree>
    <p:extLst>
      <p:ext uri="{BB962C8B-B14F-4D97-AF65-F5344CB8AC3E}">
        <p14:creationId xmlns:p14="http://schemas.microsoft.com/office/powerpoint/2010/main" val="240484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6187933" y="-176940"/>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Application Dataflow</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0" y="1"/>
            <a:ext cx="9763970" cy="3793389"/>
          </a:xfrm>
          <a:prstGeom prst="rect">
            <a:avLst/>
          </a:prstGeom>
        </p:spPr>
      </p:pic>
      <p:pic>
        <p:nvPicPr>
          <p:cNvPr id="6" name="Immagine 5">
            <a:extLst>
              <a:ext uri="{FF2B5EF4-FFF2-40B4-BE49-F238E27FC236}">
                <a16:creationId xmlns:a16="http://schemas.microsoft.com/office/drawing/2014/main" id="{F3E05172-306E-41E4-A588-3F0B186BA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00" y="972000"/>
            <a:ext cx="9009595" cy="4122774"/>
          </a:xfrm>
          <a:prstGeom prst="rect">
            <a:avLst/>
          </a:prstGeom>
        </p:spPr>
      </p:pic>
    </p:spTree>
    <p:extLst>
      <p:ext uri="{BB962C8B-B14F-4D97-AF65-F5344CB8AC3E}">
        <p14:creationId xmlns:p14="http://schemas.microsoft.com/office/powerpoint/2010/main" val="32458488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5" y="-24235"/>
            <a:ext cx="6108200" cy="725349"/>
          </a:xfrm>
        </p:spPr>
        <p:txBody>
          <a:bodyPr>
            <a:normAutofit/>
          </a:bodyPr>
          <a:lstStyle/>
          <a:p>
            <a:r>
              <a:rPr lang="en-US" dirty="0"/>
              <a:t>Simulator Start-up Sequence</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3226770" y="684000"/>
            <a:ext cx="5856325" cy="443395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600"/>
              </a:spcBef>
              <a:buFont typeface="+mj-lt"/>
              <a:buAutoNum type="arabicParenR"/>
            </a:pPr>
            <a:r>
              <a:rPr lang="en-US" sz="2200" dirty="0"/>
              <a:t>Locations and devices configuration are retrieved from the simulator Mnesia database</a:t>
            </a:r>
          </a:p>
          <a:p>
            <a:pPr marL="457200" indent="-457200">
              <a:spcBef>
                <a:spcPts val="800"/>
              </a:spcBef>
              <a:buFont typeface="+mj-lt"/>
              <a:buAutoNum type="arabicParenR"/>
            </a:pPr>
            <a:r>
              <a:rPr lang="en-US" sz="2200" dirty="0"/>
              <a:t>A </a:t>
            </a:r>
            <a:r>
              <a:rPr lang="en-US" sz="2200" b="1" dirty="0"/>
              <a:t>Manager</a:t>
            </a:r>
            <a:r>
              <a:rPr lang="en-US" sz="2200" dirty="0"/>
              <a:t> process is created for each location and device</a:t>
            </a:r>
          </a:p>
          <a:p>
            <a:pPr marL="457200" indent="-457200">
              <a:spcBef>
                <a:spcPts val="800"/>
              </a:spcBef>
              <a:buFont typeface="+mj-lt"/>
              <a:buAutoNum type="arabicParenR"/>
            </a:pPr>
            <a:r>
              <a:rPr lang="en-US" sz="2200" dirty="0"/>
              <a:t>Managers start their associated nodes on their designated hosts and launch the appropriate OTP applications</a:t>
            </a:r>
          </a:p>
          <a:p>
            <a:pPr marL="457200" indent="-457200">
              <a:spcBef>
                <a:spcPts val="800"/>
              </a:spcBef>
              <a:buFont typeface="+mj-lt"/>
              <a:buAutoNum type="arabicParenR"/>
            </a:pPr>
            <a:r>
              <a:rPr lang="en-US" sz="2200" dirty="0"/>
              <a:t>Once started nodes </a:t>
            </a:r>
            <a:r>
              <a:rPr lang="en-US" sz="2200" b="1" i="1" dirty="0"/>
              <a:t>register</a:t>
            </a:r>
            <a:r>
              <a:rPr lang="en-US" sz="2200" dirty="0"/>
              <a:t> with their manager processes.</a:t>
            </a:r>
          </a:p>
          <a:p>
            <a:pPr marL="457200" indent="-457200">
              <a:spcBef>
                <a:spcPts val="800"/>
              </a:spcBef>
              <a:buFont typeface="+mj-lt"/>
              <a:buAutoNum type="arabicParenR"/>
            </a:pPr>
            <a:r>
              <a:rPr lang="en-US" sz="2200" dirty="0"/>
              <a:t>Device nodes attempt to </a:t>
            </a:r>
            <a:r>
              <a:rPr lang="en-US" sz="2200" b="1" i="1" dirty="0"/>
              <a:t>pair</a:t>
            </a:r>
            <a:r>
              <a:rPr lang="en-US" sz="2200" dirty="0"/>
              <a:t> with their location controller</a:t>
            </a:r>
          </a:p>
          <a:p>
            <a:pPr marL="457200" indent="-457200">
              <a:spcBef>
                <a:spcPts val="800"/>
              </a:spcBef>
              <a:buFont typeface="+mj-lt"/>
              <a:buAutoNum type="arabicParenR"/>
            </a:pPr>
            <a:r>
              <a:rPr lang="en-US" sz="2200" dirty="0"/>
              <a:t>Controller nodes accept pairing requests and attempt to establish a persistent HTTP connection with the remote REST server</a:t>
            </a:r>
          </a:p>
          <a:p>
            <a:pPr marL="457200" indent="-457200">
              <a:spcBef>
                <a:spcPts val="800"/>
              </a:spcBef>
              <a:buFont typeface="+mj-lt"/>
              <a:buAutoNum type="arabicParenR"/>
            </a:pPr>
            <a:r>
              <a:rPr lang="en-US" sz="2200" dirty="0"/>
              <a:t>The system is fully operational</a:t>
            </a:r>
          </a:p>
        </p:txBody>
      </p:sp>
    </p:spTree>
    <p:extLst>
      <p:ext uri="{BB962C8B-B14F-4D97-AF65-F5344CB8AC3E}">
        <p14:creationId xmlns:p14="http://schemas.microsoft.com/office/powerpoint/2010/main" val="1826828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4" dur="500"/>
                                        <p:tgtEl>
                                          <p:spTgt spid="1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24" dur="500"/>
                                        <p:tgtEl>
                                          <p:spTgt spid="1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29" dur="500"/>
                                        <p:tgtEl>
                                          <p:spTgt spid="1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34" dur="500"/>
                                        <p:tgtEl>
                                          <p:spTgt spid="1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39" dur="500"/>
                                        <p:tgtEl>
                                          <p:spTgt spid="17">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44"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288000"/>
            <a:ext cx="4123035" cy="725349"/>
          </a:xfrm>
        </p:spPr>
        <p:txBody>
          <a:bodyPr>
            <a:normAutofit/>
          </a:bodyPr>
          <a:lstStyle/>
          <a:p>
            <a:r>
              <a:rPr lang="en-US" dirty="0"/>
              <a:t>Nodes Management</a:t>
            </a:r>
          </a:p>
        </p:txBody>
      </p:sp>
      <p:sp>
        <p:nvSpPr>
          <p:cNvPr id="17" name="Content Placeholder 4">
            <a:extLst>
              <a:ext uri="{FF2B5EF4-FFF2-40B4-BE49-F238E27FC236}">
                <a16:creationId xmlns:a16="http://schemas.microsoft.com/office/drawing/2014/main" id="{612C9683-C3C5-4536-B069-E9781BD02A52}"/>
              </a:ext>
            </a:extLst>
          </p:cNvPr>
          <p:cNvSpPr txBox="1">
            <a:spLocks/>
          </p:cNvSpPr>
          <p:nvPr/>
        </p:nvSpPr>
        <p:spPr>
          <a:xfrm>
            <a:off x="2803877" y="1908000"/>
            <a:ext cx="6251755" cy="34186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2200" dirty="0"/>
              <a:t>Their automatic restart should they stop or crash</a:t>
            </a:r>
          </a:p>
          <a:p>
            <a:pPr>
              <a:spcBef>
                <a:spcPts val="600"/>
              </a:spcBef>
            </a:pPr>
            <a:r>
              <a:rPr lang="en-US" sz="2200" dirty="0"/>
              <a:t>Their automatic shutdown when their associated location or device is deleted or when the simulation environment is shut down</a:t>
            </a:r>
          </a:p>
          <a:p>
            <a:pPr>
              <a:spcBef>
                <a:spcPts val="600"/>
              </a:spcBef>
            </a:pPr>
            <a:r>
              <a:rPr lang="en-US" sz="2200" dirty="0"/>
              <a:t>The possibility of dynamically stopping/restarting them for simulating conditions in which their associated physical devices are powered off or disconnected from their LANs</a:t>
            </a:r>
          </a:p>
        </p:txBody>
      </p:sp>
      <p:sp>
        <p:nvSpPr>
          <p:cNvPr id="5" name="Subtitle 2">
            <a:extLst>
              <a:ext uri="{FF2B5EF4-FFF2-40B4-BE49-F238E27FC236}">
                <a16:creationId xmlns:a16="http://schemas.microsoft.com/office/drawing/2014/main" id="{6C143C9D-7874-4E82-A536-A02567D36C2D}"/>
              </a:ext>
            </a:extLst>
          </p:cNvPr>
          <p:cNvSpPr txBox="1">
            <a:spLocks/>
          </p:cNvSpPr>
          <p:nvPr/>
        </p:nvSpPr>
        <p:spPr>
          <a:xfrm>
            <a:off x="2586835" y="1080000"/>
            <a:ext cx="6477947" cy="763525"/>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Nodes are both </a:t>
            </a:r>
            <a:r>
              <a:rPr lang="en-US" sz="2400" b="1" i="1" dirty="0"/>
              <a:t>linked</a:t>
            </a:r>
            <a:r>
              <a:rPr lang="en-US" sz="2400" dirty="0"/>
              <a:t> and </a:t>
            </a:r>
            <a:r>
              <a:rPr lang="en-US" sz="2400" b="1" i="1" dirty="0"/>
              <a:t>monitored</a:t>
            </a:r>
            <a:r>
              <a:rPr lang="en-US" sz="2400" dirty="0"/>
              <a:t> by their manager processes on the JANET Simulator, which allows for:</a:t>
            </a:r>
          </a:p>
        </p:txBody>
      </p:sp>
      <p:pic>
        <p:nvPicPr>
          <p:cNvPr id="7" name="Immagine 6">
            <a:extLst>
              <a:ext uri="{FF2B5EF4-FFF2-40B4-BE49-F238E27FC236}">
                <a16:creationId xmlns:a16="http://schemas.microsoft.com/office/drawing/2014/main" id="{2349431C-D6B5-47B7-A014-FE7301CB5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985" y="145153"/>
            <a:ext cx="1068935" cy="868196"/>
          </a:xfrm>
          <a:prstGeom prst="rect">
            <a:avLst/>
          </a:prstGeom>
        </p:spPr>
      </p:pic>
    </p:spTree>
    <p:extLst>
      <p:ext uri="{BB962C8B-B14F-4D97-AF65-F5344CB8AC3E}">
        <p14:creationId xmlns:p14="http://schemas.microsoft.com/office/powerpoint/2010/main" val="1142074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7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28" dur="500"/>
                                        <p:tgtEl>
                                          <p:spTgt spid="1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BAC00-2A00-4CDF-98FC-8BDEF38E80B3}"/>
              </a:ext>
            </a:extLst>
          </p:cNvPr>
          <p:cNvSpPr>
            <a:spLocks noGrp="1"/>
          </p:cNvSpPr>
          <p:nvPr>
            <p:ph type="title"/>
          </p:nvPr>
        </p:nvSpPr>
        <p:spPr>
          <a:xfrm>
            <a:off x="100079" y="1404000"/>
            <a:ext cx="7678725" cy="1221640"/>
          </a:xfrm>
        </p:spPr>
        <p:txBody>
          <a:bodyPr>
            <a:noAutofit/>
          </a:bodyPr>
          <a:lstStyle/>
          <a:p>
            <a:r>
              <a:rPr lang="it-IT" sz="4000" dirty="0" err="1"/>
              <a:t>What</a:t>
            </a:r>
            <a:r>
              <a:rPr lang="it-IT" sz="4000" dirty="0"/>
              <a:t> </a:t>
            </a:r>
            <a:r>
              <a:rPr lang="it-IT" sz="4000" dirty="0" err="1"/>
              <a:t>is</a:t>
            </a:r>
            <a:r>
              <a:rPr lang="it-IT" sz="4000" dirty="0"/>
              <a:t> the JANET Home Service?</a:t>
            </a:r>
          </a:p>
        </p:txBody>
      </p:sp>
      <p:sp>
        <p:nvSpPr>
          <p:cNvPr id="3" name="Segnaposto contenuto 2">
            <a:extLst>
              <a:ext uri="{FF2B5EF4-FFF2-40B4-BE49-F238E27FC236}">
                <a16:creationId xmlns:a16="http://schemas.microsoft.com/office/drawing/2014/main" id="{B7619255-9D89-48EB-B9A0-D2541C9190F2}"/>
              </a:ext>
            </a:extLst>
          </p:cNvPr>
          <p:cNvSpPr>
            <a:spLocks noGrp="1"/>
          </p:cNvSpPr>
          <p:nvPr>
            <p:ph idx="1"/>
          </p:nvPr>
        </p:nvSpPr>
        <p:spPr>
          <a:xfrm>
            <a:off x="220488" y="2419044"/>
            <a:ext cx="6719020" cy="3206806"/>
          </a:xfrm>
        </p:spPr>
        <p:txBody>
          <a:bodyPr>
            <a:normAutofit/>
          </a:bodyPr>
          <a:lstStyle/>
          <a:p>
            <a:pPr>
              <a:spcBef>
                <a:spcPts val="1200"/>
              </a:spcBef>
            </a:pPr>
            <a:r>
              <a:rPr lang="it-IT" sz="2500" dirty="0"/>
              <a:t>A Web Service </a:t>
            </a:r>
            <a:r>
              <a:rPr lang="it-IT" sz="2500" dirty="0" err="1"/>
              <a:t>targeted</a:t>
            </a:r>
            <a:r>
              <a:rPr lang="it-IT" sz="2500" dirty="0"/>
              <a:t> to the </a:t>
            </a:r>
            <a:r>
              <a:rPr lang="it-IT" sz="2500" i="1" dirty="0"/>
              <a:t>Internet of </a:t>
            </a:r>
            <a:r>
              <a:rPr lang="it-IT" sz="2500" i="1" dirty="0" err="1"/>
              <a:t>Things</a:t>
            </a:r>
            <a:r>
              <a:rPr lang="it-IT" sz="2500" i="1" dirty="0"/>
              <a:t> (IoT) </a:t>
            </a:r>
            <a:r>
              <a:rPr lang="it-IT" sz="2500" dirty="0"/>
              <a:t>consumer market.</a:t>
            </a:r>
          </a:p>
          <a:p>
            <a:pPr>
              <a:spcBef>
                <a:spcPts val="1000"/>
              </a:spcBef>
            </a:pPr>
            <a:r>
              <a:rPr lang="it-IT" sz="2500" dirty="0"/>
              <a:t>Remote management and monitoring of </a:t>
            </a:r>
            <a:r>
              <a:rPr lang="it-IT" sz="2500" i="1" dirty="0"/>
              <a:t>smart devices</a:t>
            </a:r>
            <a:r>
              <a:rPr lang="it-IT" sz="2500" dirty="0"/>
              <a:t> </a:t>
            </a:r>
            <a:r>
              <a:rPr lang="it-IT" sz="2500" dirty="0" err="1"/>
              <a:t>deployed</a:t>
            </a:r>
            <a:r>
              <a:rPr lang="it-IT" sz="2500" dirty="0"/>
              <a:t> in user-</a:t>
            </a:r>
            <a:r>
              <a:rPr lang="it-IT" sz="2500" dirty="0" err="1"/>
              <a:t>defined</a:t>
            </a:r>
            <a:r>
              <a:rPr lang="it-IT" sz="2500" dirty="0"/>
              <a:t> </a:t>
            </a:r>
            <a:r>
              <a:rPr lang="it-IT" sz="2500" dirty="0" err="1"/>
              <a:t>environments</a:t>
            </a:r>
            <a:r>
              <a:rPr lang="it-IT" sz="2500" dirty="0"/>
              <a:t>.</a:t>
            </a:r>
          </a:p>
          <a:p>
            <a:r>
              <a:rPr lang="it-IT" sz="2500" dirty="0"/>
              <a:t>In </a:t>
            </a:r>
            <a:r>
              <a:rPr lang="it-IT" sz="2500" dirty="0" err="1"/>
              <a:t>its</a:t>
            </a:r>
            <a:r>
              <a:rPr lang="it-IT" sz="2500" dirty="0"/>
              <a:t> </a:t>
            </a:r>
            <a:r>
              <a:rPr lang="it-IT" sz="2500" dirty="0" err="1"/>
              <a:t>current</a:t>
            </a:r>
            <a:r>
              <a:rPr lang="it-IT" sz="2500" dirty="0"/>
              <a:t> release, smart </a:t>
            </a:r>
            <a:r>
              <a:rPr lang="it-IT" sz="2500" dirty="0" err="1"/>
              <a:t>environments</a:t>
            </a:r>
            <a:r>
              <a:rPr lang="it-IT" sz="2500" dirty="0"/>
              <a:t> are </a:t>
            </a:r>
            <a:r>
              <a:rPr lang="it-IT" sz="2500" dirty="0" err="1"/>
              <a:t>simulated</a:t>
            </a:r>
            <a:r>
              <a:rPr lang="it-IT" sz="2500" dirty="0"/>
              <a:t> </a:t>
            </a:r>
            <a:r>
              <a:rPr lang="it-IT" sz="2500" dirty="0" err="1"/>
              <a:t>through</a:t>
            </a:r>
            <a:r>
              <a:rPr lang="it-IT" sz="2500" dirty="0"/>
              <a:t> the use of </a:t>
            </a:r>
            <a:r>
              <a:rPr lang="it-IT" sz="2500" i="1" dirty="0" err="1"/>
              <a:t>virtual</a:t>
            </a:r>
            <a:r>
              <a:rPr lang="it-IT" sz="2500" i="1" dirty="0"/>
              <a:t> machines.</a:t>
            </a:r>
            <a:endParaRPr lang="it-IT" sz="2500" dirty="0"/>
          </a:p>
        </p:txBody>
      </p:sp>
      <p:pic>
        <p:nvPicPr>
          <p:cNvPr id="5" name="Immagine 4">
            <a:extLst>
              <a:ext uri="{FF2B5EF4-FFF2-40B4-BE49-F238E27FC236}">
                <a16:creationId xmlns:a16="http://schemas.microsoft.com/office/drawing/2014/main" id="{6D0CD6C9-56C7-4105-A2C6-42A9A607D298}"/>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7416000" y="2700000"/>
            <a:ext cx="1406087" cy="1679755"/>
          </a:xfrm>
          <a:prstGeom prst="rect">
            <a:avLst/>
          </a:prstGeom>
        </p:spPr>
      </p:pic>
    </p:spTree>
    <p:extLst>
      <p:ext uri="{BB962C8B-B14F-4D97-AF65-F5344CB8AC3E}">
        <p14:creationId xmlns:p14="http://schemas.microsoft.com/office/powerpoint/2010/main" val="13421331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par>
                          <p:cTn id="20" fill="hold">
                            <p:stCondLst>
                              <p:cond delay="500"/>
                            </p:stCondLst>
                            <p:childTnLst>
                              <p:par>
                                <p:cTn id="21" presetID="42" presetClass="entr" presetSubtype="0" fill="hold" nodeType="afterEffect">
                                  <p:stCondLst>
                                    <p:cond delay="1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anim calcmode="lin" valueType="num">
                                      <p:cBhvr>
                                        <p:cTn id="24" dur="750" fill="hold"/>
                                        <p:tgtEl>
                                          <p:spTgt spid="5"/>
                                        </p:tgtEl>
                                        <p:attrNameLst>
                                          <p:attrName>ppt_x</p:attrName>
                                        </p:attrNameLst>
                                      </p:cBhvr>
                                      <p:tavLst>
                                        <p:tav tm="0">
                                          <p:val>
                                            <p:strVal val="#ppt_x"/>
                                          </p:val>
                                        </p:tav>
                                        <p:tav tm="100000">
                                          <p:val>
                                            <p:strVal val="#ppt_x"/>
                                          </p:val>
                                        </p:tav>
                                      </p:tavLst>
                                    </p:anim>
                                    <p:anim calcmode="lin" valueType="num">
                                      <p:cBhvr>
                                        <p:cTn id="2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434" y="0"/>
            <a:ext cx="3108039" cy="5143500"/>
          </a:xfrm>
          <a:prstGeom prst="rect">
            <a:avLst/>
          </a:prstGeom>
        </p:spPr>
      </p:pic>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3">
            <a:extLst>
              <a:ext uri="{BEBA8EAE-BF5A-486C-A8C5-ECC9F3942E4B}">
                <a14:imgProps xmlns:a14="http://schemas.microsoft.com/office/drawing/2010/main">
                  <a14:imgLayer r:embed="rId4">
                    <a14:imgEffect>
                      <a14:saturation sat="120000"/>
                    </a14:imgEffect>
                  </a14:imgLayer>
                </a14:imgProps>
              </a:ext>
              <a:ext uri="{28A0092B-C50C-407E-A947-70E740481C1C}">
                <a14:useLocalDpi xmlns:a14="http://schemas.microsoft.com/office/drawing/2010/main" val="0"/>
              </a:ext>
            </a:extLst>
          </a:blip>
          <a:stretch>
            <a:fillRect/>
          </a:stretch>
        </p:blipFill>
        <p:spPr>
          <a:xfrm>
            <a:off x="1620000" y="36000"/>
            <a:ext cx="7470082" cy="5025240"/>
          </a:xfrm>
          <a:prstGeom prst="rect">
            <a:avLst/>
          </a:prstGeom>
        </p:spPr>
      </p:pic>
    </p:spTree>
    <p:extLst>
      <p:ext uri="{BB962C8B-B14F-4D97-AF65-F5344CB8AC3E}">
        <p14:creationId xmlns:p14="http://schemas.microsoft.com/office/powerpoint/2010/main" val="3631817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1365195" y="109056"/>
            <a:ext cx="7715531" cy="4950284"/>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4" y="0"/>
            <a:ext cx="3108039" cy="5143500"/>
          </a:xfrm>
          <a:prstGeom prst="rect">
            <a:avLst/>
          </a:prstGeom>
        </p:spPr>
      </p:pic>
    </p:spTree>
    <p:extLst>
      <p:ext uri="{BB962C8B-B14F-4D97-AF65-F5344CB8AC3E}">
        <p14:creationId xmlns:p14="http://schemas.microsoft.com/office/powerpoint/2010/main" val="561335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759D00E-57B3-44F7-8781-5AA6610E1522}"/>
              </a:ext>
            </a:extLst>
          </p:cNvPr>
          <p:cNvPicPr>
            <a:picLocks noChangeAspect="1"/>
          </p:cNvPicPr>
          <p:nvPr/>
        </p:nvPicPr>
        <p:blipFill>
          <a:blip r:embed="rId2">
            <a:extLst>
              <a:ext uri="{BEBA8EAE-BF5A-486C-A8C5-ECC9F3942E4B}">
                <a14:imgProps xmlns:a14="http://schemas.microsoft.com/office/drawing/2010/main">
                  <a14:imgLayer r:embed="rId3">
                    <a14:imgEffect>
                      <a14:saturation sat="120000"/>
                    </a14:imgEffect>
                  </a14:imgLayer>
                </a14:imgProps>
              </a:ext>
              <a:ext uri="{28A0092B-C50C-407E-A947-70E740481C1C}">
                <a14:useLocalDpi xmlns:a14="http://schemas.microsoft.com/office/drawing/2010/main" val="0"/>
              </a:ext>
            </a:extLst>
          </a:blip>
          <a:srcRect/>
          <a:stretch/>
        </p:blipFill>
        <p:spPr>
          <a:xfrm>
            <a:off x="2586836" y="204537"/>
            <a:ext cx="6485624" cy="4783361"/>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9" y="0"/>
            <a:ext cx="3108039" cy="5143500"/>
          </a:xfrm>
          <a:prstGeom prst="rect">
            <a:avLst/>
          </a:prstGeom>
        </p:spPr>
      </p:pic>
    </p:spTree>
    <p:extLst>
      <p:ext uri="{BB962C8B-B14F-4D97-AF65-F5344CB8AC3E}">
        <p14:creationId xmlns:p14="http://schemas.microsoft.com/office/powerpoint/2010/main" val="1478317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094416B-8765-4E00-BD8F-885690A05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424" y="569222"/>
            <a:ext cx="6812043" cy="4467432"/>
          </a:xfrm>
          <a:prstGeom prst="rect">
            <a:avLst/>
          </a:prstGeom>
        </p:spPr>
      </p:pic>
      <p:pic>
        <p:nvPicPr>
          <p:cNvPr id="3" name="Immagine 2">
            <a:extLst>
              <a:ext uri="{FF2B5EF4-FFF2-40B4-BE49-F238E27FC236}">
                <a16:creationId xmlns:a16="http://schemas.microsoft.com/office/drawing/2014/main" id="{7393E9D3-2377-489B-B2E9-84850BC7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94" y="0"/>
            <a:ext cx="3108039" cy="5143500"/>
          </a:xfrm>
          <a:prstGeom prst="rect">
            <a:avLst/>
          </a:prstGeom>
        </p:spPr>
      </p:pic>
      <p:sp>
        <p:nvSpPr>
          <p:cNvPr id="6" name="Title 3">
            <a:extLst>
              <a:ext uri="{FF2B5EF4-FFF2-40B4-BE49-F238E27FC236}">
                <a16:creationId xmlns:a16="http://schemas.microsoft.com/office/drawing/2014/main" id="{403E922A-FF44-4703-B400-7C825E394AF9}"/>
              </a:ext>
            </a:extLst>
          </p:cNvPr>
          <p:cNvSpPr txBox="1">
            <a:spLocks/>
          </p:cNvSpPr>
          <p:nvPr/>
        </p:nvSpPr>
        <p:spPr>
          <a:xfrm>
            <a:off x="3625928" y="-108000"/>
            <a:ext cx="4123035"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Simulation Database</a:t>
            </a:r>
          </a:p>
        </p:txBody>
      </p:sp>
    </p:spTree>
    <p:extLst>
      <p:ext uri="{BB962C8B-B14F-4D97-AF65-F5344CB8AC3E}">
        <p14:creationId xmlns:p14="http://schemas.microsoft.com/office/powerpoint/2010/main" val="3885251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F3DD27C9-359A-499E-870F-83CB354575BA}"/>
              </a:ext>
            </a:extLst>
          </p:cNvPr>
          <p:cNvSpPr txBox="1">
            <a:spLocks/>
          </p:cNvSpPr>
          <p:nvPr/>
        </p:nvSpPr>
        <p:spPr>
          <a:xfrm>
            <a:off x="3142870" y="647353"/>
            <a:ext cx="5704870" cy="32987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dirty="0"/>
              <a:t>Resource Manager</a:t>
            </a:r>
            <a:r>
              <a:rPr lang="en-US" sz="2000" dirty="0"/>
              <a:t> approach: each resource is managed by its own process</a:t>
            </a:r>
          </a:p>
          <a:p>
            <a:r>
              <a:rPr lang="en-US" sz="2000" i="1" dirty="0"/>
              <a:t>Transactions</a:t>
            </a:r>
            <a:r>
              <a:rPr lang="en-US" sz="2000" dirty="0"/>
              <a:t> enable atomic access to the required state information</a:t>
            </a:r>
          </a:p>
        </p:txBody>
      </p:sp>
      <p:sp>
        <p:nvSpPr>
          <p:cNvPr id="9" name="Title 3">
            <a:extLst>
              <a:ext uri="{FF2B5EF4-FFF2-40B4-BE49-F238E27FC236}">
                <a16:creationId xmlns:a16="http://schemas.microsoft.com/office/drawing/2014/main" id="{900713AF-FDA0-4752-8A53-F1D26DBF48FF}"/>
              </a:ext>
            </a:extLst>
          </p:cNvPr>
          <p:cNvSpPr txBox="1">
            <a:spLocks/>
          </p:cNvSpPr>
          <p:nvPr/>
        </p:nvSpPr>
        <p:spPr>
          <a:xfrm>
            <a:off x="3035800" y="7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Concurrency Management</a:t>
            </a:r>
          </a:p>
        </p:txBody>
      </p:sp>
      <p:sp>
        <p:nvSpPr>
          <p:cNvPr id="10" name="Content Placeholder 4">
            <a:extLst>
              <a:ext uri="{FF2B5EF4-FFF2-40B4-BE49-F238E27FC236}">
                <a16:creationId xmlns:a16="http://schemas.microsoft.com/office/drawing/2014/main" id="{D60B1686-4B89-4F69-B768-F84AAD81FC36}"/>
              </a:ext>
            </a:extLst>
          </p:cNvPr>
          <p:cNvSpPr txBox="1">
            <a:spLocks/>
          </p:cNvSpPr>
          <p:nvPr/>
        </p:nvSpPr>
        <p:spPr>
          <a:xfrm>
            <a:off x="3142869" y="2621888"/>
            <a:ext cx="5857575" cy="27985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Synchronization between the JANET Simulator and controller database obtained via explicit messages</a:t>
            </a:r>
          </a:p>
          <a:p>
            <a:r>
              <a:rPr lang="en-US" sz="2000" dirty="0"/>
              <a:t>In case of errors consistency is enforced by stopping and restarting nodes from the data in the JANET Simulator master database</a:t>
            </a:r>
          </a:p>
          <a:p>
            <a:r>
              <a:rPr lang="en-US" sz="2000" dirty="0"/>
              <a:t>Messages towards unavailable hosts are buffered by the senders</a:t>
            </a:r>
          </a:p>
        </p:txBody>
      </p:sp>
      <p:sp>
        <p:nvSpPr>
          <p:cNvPr id="11" name="Title 3">
            <a:extLst>
              <a:ext uri="{FF2B5EF4-FFF2-40B4-BE49-F238E27FC236}">
                <a16:creationId xmlns:a16="http://schemas.microsoft.com/office/drawing/2014/main" id="{66D05071-788F-4795-AA29-B3A1A5F5DFF0}"/>
              </a:ext>
            </a:extLst>
          </p:cNvPr>
          <p:cNvSpPr txBox="1">
            <a:spLocks/>
          </p:cNvSpPr>
          <p:nvPr/>
        </p:nvSpPr>
        <p:spPr>
          <a:xfrm>
            <a:off x="3035800" y="1980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Consistency Management</a:t>
            </a:r>
          </a:p>
        </p:txBody>
      </p:sp>
      <p:pic>
        <p:nvPicPr>
          <p:cNvPr id="14" name="Immagine 13">
            <a:extLst>
              <a:ext uri="{FF2B5EF4-FFF2-40B4-BE49-F238E27FC236}">
                <a16:creationId xmlns:a16="http://schemas.microsoft.com/office/drawing/2014/main" id="{728F8268-1FA6-4A96-BD7D-466132B42D2D}"/>
              </a:ext>
            </a:extLst>
          </p:cNvPr>
          <p:cNvPicPr>
            <a:picLocks noChangeAspect="1"/>
          </p:cNvPicPr>
          <p:nvPr/>
        </p:nvPicPr>
        <p:blipFill>
          <a:blip r:embed="rId2"/>
          <a:stretch>
            <a:fillRect/>
          </a:stretch>
        </p:blipFill>
        <p:spPr>
          <a:xfrm>
            <a:off x="7015280" y="1980000"/>
            <a:ext cx="479949" cy="547706"/>
          </a:xfrm>
          <a:prstGeom prst="rect">
            <a:avLst/>
          </a:prstGeom>
        </p:spPr>
      </p:pic>
      <p:pic>
        <p:nvPicPr>
          <p:cNvPr id="16" name="Immagine 15">
            <a:extLst>
              <a:ext uri="{FF2B5EF4-FFF2-40B4-BE49-F238E27FC236}">
                <a16:creationId xmlns:a16="http://schemas.microsoft.com/office/drawing/2014/main" id="{FC2F049B-0786-4566-9868-8F0D5FD5D5A5}"/>
              </a:ext>
            </a:extLst>
          </p:cNvPr>
          <p:cNvPicPr>
            <a:picLocks noChangeAspect="1"/>
          </p:cNvPicPr>
          <p:nvPr/>
        </p:nvPicPr>
        <p:blipFill>
          <a:blip r:embed="rId3"/>
          <a:stretch>
            <a:fillRect/>
          </a:stretch>
        </p:blipFill>
        <p:spPr>
          <a:xfrm rot="16200000">
            <a:off x="6975269" y="45951"/>
            <a:ext cx="559970" cy="642835"/>
          </a:xfrm>
          <a:prstGeom prst="rect">
            <a:avLst/>
          </a:prstGeom>
        </p:spPr>
      </p:pic>
    </p:spTree>
    <p:extLst>
      <p:ext uri="{BB962C8B-B14F-4D97-AF65-F5344CB8AC3E}">
        <p14:creationId xmlns:p14="http://schemas.microsoft.com/office/powerpoint/2010/main" val="1081443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anim calcmode="lin" valueType="num">
                                      <p:cBhvr>
                                        <p:cTn id="29" dur="750" fill="hold"/>
                                        <p:tgtEl>
                                          <p:spTgt spid="11"/>
                                        </p:tgtEl>
                                        <p:attrNameLst>
                                          <p:attrName>ppt_x</p:attrName>
                                        </p:attrNameLst>
                                      </p:cBhvr>
                                      <p:tavLst>
                                        <p:tav tm="0">
                                          <p:val>
                                            <p:strVal val="#ppt_x"/>
                                          </p:val>
                                        </p:tav>
                                        <p:tav tm="100000">
                                          <p:val>
                                            <p:strVal val="#ppt_x"/>
                                          </p:val>
                                        </p:tav>
                                      </p:tavLst>
                                    </p:anim>
                                    <p:anim calcmode="lin" valueType="num">
                                      <p:cBhvr>
                                        <p:cTn id="30" dur="75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22" presetClass="entr" presetSubtype="4" fill="hold" nodeType="after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9" dur="500"/>
                                        <p:tgtEl>
                                          <p:spTgt spid="1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44" dur="500"/>
                                        <p:tgtEl>
                                          <p:spTgt spid="10">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4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287F4172-AC15-4D92-BE1E-73C2868B7353}"/>
              </a:ext>
            </a:extLst>
          </p:cNvPr>
          <p:cNvPicPr>
            <a:picLocks noChangeAspect="1"/>
          </p:cNvPicPr>
          <p:nvPr/>
        </p:nvPicPr>
        <p:blipFill>
          <a:blip r:embed="rId2"/>
          <a:stretch>
            <a:fillRect/>
          </a:stretch>
        </p:blipFill>
        <p:spPr>
          <a:xfrm>
            <a:off x="2970124" y="739290"/>
            <a:ext cx="5606174" cy="4282890"/>
          </a:xfrm>
          <a:prstGeom prst="rect">
            <a:avLst/>
          </a:prstGeom>
        </p:spPr>
      </p:pic>
      <p:sp>
        <p:nvSpPr>
          <p:cNvPr id="15" name="Titolo 1">
            <a:extLst>
              <a:ext uri="{FF2B5EF4-FFF2-40B4-BE49-F238E27FC236}">
                <a16:creationId xmlns:a16="http://schemas.microsoft.com/office/drawing/2014/main" id="{41DD5F53-59F5-471F-B894-DC89C98EE8B8}"/>
              </a:ext>
            </a:extLst>
          </p:cNvPr>
          <p:cNvSpPr>
            <a:spLocks noGrp="1"/>
          </p:cNvSpPr>
          <p:nvPr>
            <p:ph type="title"/>
          </p:nvPr>
        </p:nvSpPr>
        <p:spPr>
          <a:xfrm>
            <a:off x="2655841" y="-329645"/>
            <a:ext cx="6234741" cy="1221640"/>
          </a:xfrm>
        </p:spPr>
        <p:txBody>
          <a:bodyPr>
            <a:noAutofit/>
          </a:bodyPr>
          <a:lstStyle/>
          <a:p>
            <a:pPr algn="ctr"/>
            <a:r>
              <a:rPr lang="it-IT" sz="4000" dirty="0"/>
              <a:t>Service Deployment</a:t>
            </a:r>
          </a:p>
        </p:txBody>
      </p:sp>
    </p:spTree>
    <p:extLst>
      <p:ext uri="{BB962C8B-B14F-4D97-AF65-F5344CB8AC3E}">
        <p14:creationId xmlns:p14="http://schemas.microsoft.com/office/powerpoint/2010/main" val="140686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0F6933C-8F1D-46CF-B822-8D84AB18480F}"/>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magine 2">
            <a:extLst>
              <a:ext uri="{FF2B5EF4-FFF2-40B4-BE49-F238E27FC236}">
                <a16:creationId xmlns:a16="http://schemas.microsoft.com/office/drawing/2014/main" id="{FC81FE03-2656-426E-B79C-EC0535A63F3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37"/>
            <a:ext cx="9144000" cy="5141626"/>
          </a:xfrm>
          <a:prstGeom prst="rect">
            <a:avLst/>
          </a:prstGeom>
        </p:spPr>
      </p:pic>
      <p:sp>
        <p:nvSpPr>
          <p:cNvPr id="15" name="Title 1">
            <a:extLst>
              <a:ext uri="{FF2B5EF4-FFF2-40B4-BE49-F238E27FC236}">
                <a16:creationId xmlns:a16="http://schemas.microsoft.com/office/drawing/2014/main" id="{C6F0439F-4D99-4AB6-8176-E837BC49830E}"/>
              </a:ext>
            </a:extLst>
          </p:cNvPr>
          <p:cNvSpPr txBox="1">
            <a:spLocks/>
          </p:cNvSpPr>
          <p:nvPr/>
        </p:nvSpPr>
        <p:spPr>
          <a:xfrm>
            <a:off x="448965" y="3640685"/>
            <a:ext cx="8246070" cy="99173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r" defTabSz="914400" rtl="0" eaLnBrk="1" latinLnBrk="0" hangingPunct="1">
              <a:spcBef>
                <a:spcPct val="0"/>
              </a:spcBef>
              <a:buNone/>
              <a:defRPr sz="3600" kern="1200">
                <a:solidFill>
                  <a:srgbClr val="7030A0"/>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i="0" u="none" strike="noStrike" kern="1200" cap="none" spc="0" normalizeH="0" baseline="0" noProof="0" dirty="0">
                <a:ln>
                  <a:noFill/>
                </a:ln>
                <a:solidFill>
                  <a:srgbClr val="7030A0"/>
                </a:solidFill>
                <a:effectLst/>
                <a:uLnTx/>
                <a:uFillTx/>
                <a:latin typeface="Calibri"/>
                <a:ea typeface="+mj-ea"/>
                <a:cs typeface="+mj-cs"/>
              </a:rPr>
              <a:t>Thank you for your attention</a:t>
            </a:r>
          </a:p>
        </p:txBody>
      </p:sp>
      <p:pic>
        <p:nvPicPr>
          <p:cNvPr id="20" name="Immagine 19">
            <a:extLst>
              <a:ext uri="{FF2B5EF4-FFF2-40B4-BE49-F238E27FC236}">
                <a16:creationId xmlns:a16="http://schemas.microsoft.com/office/drawing/2014/main" id="{60495DC0-04A7-4EF8-ACCB-68591A72E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000" y="1403866"/>
            <a:ext cx="2137870" cy="2084114"/>
          </a:xfrm>
          <a:prstGeom prst="rect">
            <a:avLst/>
          </a:prstGeom>
        </p:spPr>
      </p:pic>
    </p:spTree>
    <p:extLst>
      <p:ext uri="{BB962C8B-B14F-4D97-AF65-F5344CB8AC3E}">
        <p14:creationId xmlns:p14="http://schemas.microsoft.com/office/powerpoint/2010/main" val="669067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400"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2190" y="72000"/>
            <a:ext cx="6108200" cy="725349"/>
          </a:xfrm>
        </p:spPr>
        <p:txBody>
          <a:bodyPr>
            <a:normAutofit/>
          </a:bodyPr>
          <a:lstStyle/>
          <a:p>
            <a:r>
              <a:rPr lang="en-US" dirty="0"/>
              <a:t>Main Concepts</a:t>
            </a:r>
          </a:p>
        </p:txBody>
      </p:sp>
      <p:sp>
        <p:nvSpPr>
          <p:cNvPr id="5" name="Content Placeholder 4"/>
          <p:cNvSpPr>
            <a:spLocks noGrp="1"/>
          </p:cNvSpPr>
          <p:nvPr>
            <p:ph idx="1"/>
          </p:nvPr>
        </p:nvSpPr>
        <p:spPr>
          <a:xfrm>
            <a:off x="2937880" y="1317478"/>
            <a:ext cx="6108200" cy="1068935"/>
          </a:xfrm>
        </p:spPr>
        <p:txBody>
          <a:bodyPr>
            <a:normAutofit/>
          </a:bodyPr>
          <a:lstStyle/>
          <a:p>
            <a:r>
              <a:rPr lang="en-US" sz="1800" dirty="0"/>
              <a:t>User-defined operating environment (LAN)</a:t>
            </a:r>
          </a:p>
          <a:p>
            <a:r>
              <a:rPr lang="en-US" sz="1800" dirty="0"/>
              <a:t>Includes a </a:t>
            </a:r>
            <a:r>
              <a:rPr lang="en-US" sz="1800" b="1" dirty="0"/>
              <a:t>Janet Controller </a:t>
            </a:r>
            <a:r>
              <a:rPr lang="en-US" sz="1800" dirty="0"/>
              <a:t>acting as a border gateway between smart devices and the cloud infrastructure</a:t>
            </a:r>
          </a:p>
        </p:txBody>
      </p:sp>
      <p:sp>
        <p:nvSpPr>
          <p:cNvPr id="6" name="Title 3">
            <a:extLst>
              <a:ext uri="{FF2B5EF4-FFF2-40B4-BE49-F238E27FC236}">
                <a16:creationId xmlns:a16="http://schemas.microsoft.com/office/drawing/2014/main" id="{BB239A27-5AF4-48EB-8A17-44630CB8EFEE}"/>
              </a:ext>
            </a:extLst>
          </p:cNvPr>
          <p:cNvSpPr txBox="1">
            <a:spLocks/>
          </p:cNvSpPr>
          <p:nvPr/>
        </p:nvSpPr>
        <p:spPr>
          <a:xfrm>
            <a:off x="2830810" y="73929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Location</a:t>
            </a:r>
          </a:p>
        </p:txBody>
      </p:sp>
      <p:sp>
        <p:nvSpPr>
          <p:cNvPr id="12" name="Content Placeholder 4">
            <a:extLst>
              <a:ext uri="{FF2B5EF4-FFF2-40B4-BE49-F238E27FC236}">
                <a16:creationId xmlns:a16="http://schemas.microsoft.com/office/drawing/2014/main" id="{042D64F0-A1F7-4636-96D9-3605CC178F08}"/>
              </a:ext>
            </a:extLst>
          </p:cNvPr>
          <p:cNvSpPr txBox="1">
            <a:spLocks/>
          </p:cNvSpPr>
          <p:nvPr/>
        </p:nvSpPr>
        <p:spPr>
          <a:xfrm>
            <a:off x="2937880" y="2897353"/>
            <a:ext cx="610820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Logical partitioning (sub-environment) of a location</a:t>
            </a:r>
          </a:p>
        </p:txBody>
      </p:sp>
      <p:sp>
        <p:nvSpPr>
          <p:cNvPr id="13" name="Title 3">
            <a:extLst>
              <a:ext uri="{FF2B5EF4-FFF2-40B4-BE49-F238E27FC236}">
                <a16:creationId xmlns:a16="http://schemas.microsoft.com/office/drawing/2014/main" id="{0AC693B2-11EB-427B-8FD8-54E7F3A78AED}"/>
              </a:ext>
            </a:extLst>
          </p:cNvPr>
          <p:cNvSpPr txBox="1">
            <a:spLocks/>
          </p:cNvSpPr>
          <p:nvPr/>
        </p:nvSpPr>
        <p:spPr>
          <a:xfrm>
            <a:off x="2830810" y="2322000"/>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Sublocation</a:t>
            </a:r>
          </a:p>
        </p:txBody>
      </p:sp>
      <p:sp>
        <p:nvSpPr>
          <p:cNvPr id="14" name="Content Placeholder 4">
            <a:extLst>
              <a:ext uri="{FF2B5EF4-FFF2-40B4-BE49-F238E27FC236}">
                <a16:creationId xmlns:a16="http://schemas.microsoft.com/office/drawing/2014/main" id="{C809C9FA-F0B5-40A6-AFCC-FF49A192DB8A}"/>
              </a:ext>
            </a:extLst>
          </p:cNvPr>
          <p:cNvSpPr txBox="1">
            <a:spLocks/>
          </p:cNvSpPr>
          <p:nvPr/>
        </p:nvSpPr>
        <p:spPr>
          <a:xfrm>
            <a:off x="2937880" y="3913463"/>
            <a:ext cx="6215270" cy="10689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Smart device characterized by a state comprised of traits</a:t>
            </a:r>
          </a:p>
          <a:p>
            <a:r>
              <a:rPr lang="en-US" sz="1800" dirty="0"/>
              <a:t>State may evolve </a:t>
            </a:r>
            <a:r>
              <a:rPr lang="en-US" sz="1800" i="1" dirty="0"/>
              <a:t>autonomously</a:t>
            </a:r>
          </a:p>
          <a:p>
            <a:r>
              <a:rPr lang="en-US" sz="1800" dirty="0"/>
              <a:t>Supported devices: </a:t>
            </a:r>
            <a:r>
              <a:rPr lang="en-US" sz="1800" i="1" dirty="0"/>
              <a:t>Fan</a:t>
            </a:r>
            <a:r>
              <a:rPr lang="en-US" sz="1800" dirty="0"/>
              <a:t>, </a:t>
            </a:r>
            <a:r>
              <a:rPr lang="en-US" sz="1800" i="1" dirty="0"/>
              <a:t>Light</a:t>
            </a:r>
            <a:r>
              <a:rPr lang="en-US" sz="1800" dirty="0"/>
              <a:t> </a:t>
            </a:r>
            <a:r>
              <a:rPr lang="en-US" sz="1800" i="1" dirty="0"/>
              <a:t>Door</a:t>
            </a:r>
            <a:r>
              <a:rPr lang="en-US" sz="1800" dirty="0"/>
              <a:t>, </a:t>
            </a:r>
            <a:r>
              <a:rPr lang="en-US" sz="1800" i="1" dirty="0"/>
              <a:t>Thermostat</a:t>
            </a:r>
            <a:r>
              <a:rPr lang="en-US" sz="1800" dirty="0"/>
              <a:t>, </a:t>
            </a:r>
            <a:r>
              <a:rPr lang="en-US" sz="1800" i="1" dirty="0"/>
              <a:t>Conditioner</a:t>
            </a:r>
          </a:p>
        </p:txBody>
      </p:sp>
      <p:sp>
        <p:nvSpPr>
          <p:cNvPr id="15" name="Title 3">
            <a:extLst>
              <a:ext uri="{FF2B5EF4-FFF2-40B4-BE49-F238E27FC236}">
                <a16:creationId xmlns:a16="http://schemas.microsoft.com/office/drawing/2014/main" id="{FEFEDAA5-566C-4202-A344-12C554479880}"/>
              </a:ext>
            </a:extLst>
          </p:cNvPr>
          <p:cNvSpPr txBox="1">
            <a:spLocks/>
          </p:cNvSpPr>
          <p:nvPr/>
        </p:nvSpPr>
        <p:spPr>
          <a:xfrm>
            <a:off x="2830810" y="333527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Device</a:t>
            </a:r>
          </a:p>
        </p:txBody>
      </p:sp>
      <p:pic>
        <p:nvPicPr>
          <p:cNvPr id="16" name="Immagine 15">
            <a:extLst>
              <a:ext uri="{FF2B5EF4-FFF2-40B4-BE49-F238E27FC236}">
                <a16:creationId xmlns:a16="http://schemas.microsoft.com/office/drawing/2014/main" id="{ACF1C42D-1E9D-4A9C-9E58-2654A38E367C}"/>
              </a:ext>
            </a:extLst>
          </p:cNvPr>
          <p:cNvPicPr>
            <a:picLocks noChangeAspect="1"/>
          </p:cNvPicPr>
          <p:nvPr/>
        </p:nvPicPr>
        <p:blipFill>
          <a:blip r:embed="rId2"/>
          <a:stretch>
            <a:fillRect/>
          </a:stretch>
        </p:blipFill>
        <p:spPr>
          <a:xfrm>
            <a:off x="7456875" y="137346"/>
            <a:ext cx="1527050" cy="1015215"/>
          </a:xfrm>
          <a:prstGeom prst="rect">
            <a:avLst/>
          </a:prstGeom>
        </p:spPr>
      </p:pic>
    </p:spTree>
    <p:extLst>
      <p:ext uri="{BB962C8B-B14F-4D97-AF65-F5344CB8AC3E}">
        <p14:creationId xmlns:p14="http://schemas.microsoft.com/office/powerpoint/2010/main" val="349912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54" dur="500"/>
                                        <p:tgtEl>
                                          <p:spTgt spid="1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59" dur="500"/>
                                        <p:tgtEl>
                                          <p:spTgt spid="1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6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12" grpId="0"/>
      <p:bldP spid="13" grpId="0"/>
      <p:bldP spid="14" grpId="0" build="p"/>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5D6C71-A685-4F93-ABAD-AF15984EBE86}"/>
              </a:ext>
            </a:extLst>
          </p:cNvPr>
          <p:cNvSpPr>
            <a:spLocks noGrp="1"/>
          </p:cNvSpPr>
          <p:nvPr>
            <p:ph type="title"/>
          </p:nvPr>
        </p:nvSpPr>
        <p:spPr>
          <a:xfrm>
            <a:off x="2822190" y="72000"/>
            <a:ext cx="6108200" cy="725349"/>
          </a:xfrm>
        </p:spPr>
        <p:txBody>
          <a:bodyPr>
            <a:normAutofit/>
          </a:bodyPr>
          <a:lstStyle/>
          <a:p>
            <a:r>
              <a:rPr lang="en-US" dirty="0"/>
              <a:t>Main Functionalities</a:t>
            </a:r>
          </a:p>
        </p:txBody>
      </p:sp>
      <p:sp>
        <p:nvSpPr>
          <p:cNvPr id="11" name="Content Placeholder 4">
            <a:extLst>
              <a:ext uri="{FF2B5EF4-FFF2-40B4-BE49-F238E27FC236}">
                <a16:creationId xmlns:a16="http://schemas.microsoft.com/office/drawing/2014/main" id="{3037DC8A-4EAD-46A8-A216-D1C2D303ED69}"/>
              </a:ext>
            </a:extLst>
          </p:cNvPr>
          <p:cNvSpPr>
            <a:spLocks noGrp="1"/>
          </p:cNvSpPr>
          <p:nvPr>
            <p:ph idx="1"/>
          </p:nvPr>
        </p:nvSpPr>
        <p:spPr>
          <a:xfrm>
            <a:off x="2937880" y="1375537"/>
            <a:ext cx="6108200" cy="1068935"/>
          </a:xfrm>
        </p:spPr>
        <p:txBody>
          <a:bodyPr>
            <a:normAutofit/>
          </a:bodyPr>
          <a:lstStyle/>
          <a:p>
            <a:r>
              <a:rPr lang="en-US" sz="1800" dirty="0"/>
              <a:t>Register in the application via e-mail verification</a:t>
            </a:r>
          </a:p>
          <a:p>
            <a:r>
              <a:rPr lang="en-US" sz="1800" dirty="0"/>
              <a:t>Recover lost password via e-mail</a:t>
            </a:r>
          </a:p>
        </p:txBody>
      </p:sp>
      <p:sp>
        <p:nvSpPr>
          <p:cNvPr id="12" name="Title 3">
            <a:extLst>
              <a:ext uri="{FF2B5EF4-FFF2-40B4-BE49-F238E27FC236}">
                <a16:creationId xmlns:a16="http://schemas.microsoft.com/office/drawing/2014/main" id="{7D4359E1-192E-4384-829C-FCC3A9132705}"/>
              </a:ext>
            </a:extLst>
          </p:cNvPr>
          <p:cNvSpPr txBox="1">
            <a:spLocks/>
          </p:cNvSpPr>
          <p:nvPr/>
        </p:nvSpPr>
        <p:spPr>
          <a:xfrm>
            <a:off x="2830810" y="797349"/>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Unauthenticated Users</a:t>
            </a:r>
          </a:p>
        </p:txBody>
      </p:sp>
      <p:sp>
        <p:nvSpPr>
          <p:cNvPr id="13" name="Content Placeholder 4">
            <a:extLst>
              <a:ext uri="{FF2B5EF4-FFF2-40B4-BE49-F238E27FC236}">
                <a16:creationId xmlns:a16="http://schemas.microsoft.com/office/drawing/2014/main" id="{8537351F-5BCC-43D3-90E9-32419D531F77}"/>
              </a:ext>
            </a:extLst>
          </p:cNvPr>
          <p:cNvSpPr txBox="1">
            <a:spLocks/>
          </p:cNvSpPr>
          <p:nvPr/>
        </p:nvSpPr>
        <p:spPr>
          <a:xfrm>
            <a:off x="2937880" y="2691823"/>
            <a:ext cx="5451745" cy="24997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Add and delete locations, sublocations or devices</a:t>
            </a:r>
          </a:p>
          <a:p>
            <a:r>
              <a:rPr lang="en-US" sz="1800" dirty="0"/>
              <a:t>Define custom names for their locations, sublocations and devices</a:t>
            </a:r>
          </a:p>
          <a:p>
            <a:r>
              <a:rPr lang="en-US" sz="1800" dirty="0"/>
              <a:t>View the current configuration and state of their locations, sublocations and devices</a:t>
            </a:r>
          </a:p>
          <a:p>
            <a:r>
              <a:rPr lang="en-US" sz="1800" dirty="0"/>
              <a:t>Issue commands to change the state of their devices</a:t>
            </a:r>
          </a:p>
          <a:p>
            <a:r>
              <a:rPr lang="en-US" sz="1800" dirty="0"/>
              <a:t>Browse usage statistics of their devices</a:t>
            </a:r>
          </a:p>
        </p:txBody>
      </p:sp>
      <p:sp>
        <p:nvSpPr>
          <p:cNvPr id="14" name="Title 3">
            <a:extLst>
              <a:ext uri="{FF2B5EF4-FFF2-40B4-BE49-F238E27FC236}">
                <a16:creationId xmlns:a16="http://schemas.microsoft.com/office/drawing/2014/main" id="{E8C99EE1-C25B-4A7B-B78B-6225154CF4DD}"/>
              </a:ext>
            </a:extLst>
          </p:cNvPr>
          <p:cNvSpPr txBox="1">
            <a:spLocks/>
          </p:cNvSpPr>
          <p:nvPr/>
        </p:nvSpPr>
        <p:spPr>
          <a:xfrm>
            <a:off x="2830810" y="2113635"/>
            <a:ext cx="6108200"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r>
              <a:rPr lang="en-US" sz="2600" dirty="0"/>
              <a:t>Authenticated Users</a:t>
            </a:r>
          </a:p>
        </p:txBody>
      </p:sp>
      <p:pic>
        <p:nvPicPr>
          <p:cNvPr id="16" name="Immagine 15">
            <a:extLst>
              <a:ext uri="{FF2B5EF4-FFF2-40B4-BE49-F238E27FC236}">
                <a16:creationId xmlns:a16="http://schemas.microsoft.com/office/drawing/2014/main" id="{635B171C-2C90-4465-8BD2-094AA323EBD9}"/>
              </a:ext>
            </a:extLst>
          </p:cNvPr>
          <p:cNvPicPr>
            <a:picLocks noChangeAspect="1"/>
          </p:cNvPicPr>
          <p:nvPr/>
        </p:nvPicPr>
        <p:blipFill>
          <a:blip r:embed="rId2" cstate="print">
            <a:alphaModFix amt="83000"/>
            <a:extLst>
              <a:ext uri="{28A0092B-C50C-407E-A947-70E740481C1C}">
                <a14:useLocalDpi xmlns:a14="http://schemas.microsoft.com/office/drawing/2010/main" val="0"/>
              </a:ext>
            </a:extLst>
          </a:blip>
          <a:srcRect/>
          <a:stretch/>
        </p:blipFill>
        <p:spPr>
          <a:xfrm>
            <a:off x="6251755" y="874259"/>
            <a:ext cx="384822" cy="421080"/>
          </a:xfrm>
          <a:prstGeom prst="rect">
            <a:avLst/>
          </a:prstGeom>
        </p:spPr>
      </p:pic>
      <p:pic>
        <p:nvPicPr>
          <p:cNvPr id="18" name="Immagine 17">
            <a:extLst>
              <a:ext uri="{FF2B5EF4-FFF2-40B4-BE49-F238E27FC236}">
                <a16:creationId xmlns:a16="http://schemas.microsoft.com/office/drawing/2014/main" id="{187D1C24-5196-4971-ADC1-FBD4DDD016D1}"/>
              </a:ext>
            </a:extLst>
          </p:cNvPr>
          <p:cNvPicPr>
            <a:picLocks noChangeAspect="1"/>
          </p:cNvPicPr>
          <p:nvPr/>
        </p:nvPicPr>
        <p:blipFill>
          <a:blip r:embed="rId3" cstate="print">
            <a:alphaModFix amt="83000"/>
            <a:extLst>
              <a:ext uri="{28A0092B-C50C-407E-A947-70E740481C1C}">
                <a14:useLocalDpi xmlns:a14="http://schemas.microsoft.com/office/drawing/2010/main" val="0"/>
              </a:ext>
            </a:extLst>
          </a:blip>
          <a:srcRect/>
          <a:stretch/>
        </p:blipFill>
        <p:spPr>
          <a:xfrm>
            <a:off x="6251755" y="2193831"/>
            <a:ext cx="384823" cy="421080"/>
          </a:xfrm>
          <a:prstGeom prst="rect">
            <a:avLst/>
          </a:prstGeom>
        </p:spPr>
      </p:pic>
      <p:pic>
        <p:nvPicPr>
          <p:cNvPr id="24" name="Immagine 23">
            <a:extLst>
              <a:ext uri="{FF2B5EF4-FFF2-40B4-BE49-F238E27FC236}">
                <a16:creationId xmlns:a16="http://schemas.microsoft.com/office/drawing/2014/main" id="{49AEA554-2580-45B7-9F1E-2BA2E40D4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395" y="0"/>
            <a:ext cx="1292771" cy="1292771"/>
          </a:xfrm>
          <a:prstGeom prst="rect">
            <a:avLst/>
          </a:prstGeom>
        </p:spPr>
      </p:pic>
    </p:spTree>
    <p:extLst>
      <p:ext uri="{BB962C8B-B14F-4D97-AF65-F5344CB8AC3E}">
        <p14:creationId xmlns:p14="http://schemas.microsoft.com/office/powerpoint/2010/main" val="3057644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75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34" dur="500"/>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22" presetClass="entr" presetSubtype="4" fill="hold" nodeType="afterEffect">
                                  <p:stCondLst>
                                    <p:cond delay="75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50" dur="500"/>
                                        <p:tgtEl>
                                          <p:spTgt spid="1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55" dur="500"/>
                                        <p:tgtEl>
                                          <p:spTgt spid="1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60" dur="500"/>
                                        <p:tgtEl>
                                          <p:spTgt spid="1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65" dur="500"/>
                                        <p:tgtEl>
                                          <p:spTgt spid="13">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70"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build="p"/>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0C59A29-2B40-4A5E-AD1E-02EB4C49DCFF}"/>
              </a:ext>
            </a:extLst>
          </p:cNvPr>
          <p:cNvSpPr txBox="1">
            <a:spLocks/>
          </p:cNvSpPr>
          <p:nvPr/>
        </p:nvSpPr>
        <p:spPr>
          <a:xfrm>
            <a:off x="7024430" y="530115"/>
            <a:ext cx="2128720" cy="127811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7030A0"/>
                </a:solidFill>
                <a:effectLst>
                  <a:outerShdw blurRad="50800" dist="38100" dir="2700000" algn="tl" rotWithShape="0">
                    <a:prstClr val="black">
                      <a:alpha val="40000"/>
                    </a:prstClr>
                  </a:outerShdw>
                </a:effectLst>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Software</a:t>
            </a:r>
            <a:b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br>
            <a:r>
              <a:rPr kumimoji="0" lang="en-US" sz="3000" b="0"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Calibri"/>
                <a:ea typeface="+mj-ea"/>
                <a:cs typeface="+mj-cs"/>
              </a:rPr>
              <a:t>Architecture</a:t>
            </a:r>
          </a:p>
        </p:txBody>
      </p:sp>
      <p:pic>
        <p:nvPicPr>
          <p:cNvPr id="9" name="Immagine 8">
            <a:extLst>
              <a:ext uri="{FF2B5EF4-FFF2-40B4-BE49-F238E27FC236}">
                <a16:creationId xmlns:a16="http://schemas.microsoft.com/office/drawing/2014/main" id="{6FB72E88-87B0-4FD4-8B1C-399EF268A615}"/>
              </a:ext>
            </a:extLst>
          </p:cNvPr>
          <p:cNvPicPr>
            <a:picLocks noChangeAspect="1"/>
          </p:cNvPicPr>
          <p:nvPr/>
        </p:nvPicPr>
        <p:blipFill>
          <a:blip r:embed="rId2"/>
          <a:stretch>
            <a:fillRect/>
          </a:stretch>
        </p:blipFill>
        <p:spPr>
          <a:xfrm>
            <a:off x="-467265" y="1"/>
            <a:ext cx="9620415" cy="2266339"/>
          </a:xfrm>
          <a:prstGeom prst="rect">
            <a:avLst/>
          </a:prstGeom>
        </p:spPr>
      </p:pic>
      <p:pic>
        <p:nvPicPr>
          <p:cNvPr id="3" name="Immagine 2">
            <a:extLst>
              <a:ext uri="{FF2B5EF4-FFF2-40B4-BE49-F238E27FC236}">
                <a16:creationId xmlns:a16="http://schemas.microsoft.com/office/drawing/2014/main" id="{60046123-E6EA-447D-8736-623414A508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965" y="504000"/>
            <a:ext cx="8704185" cy="4585468"/>
          </a:xfrm>
          <a:prstGeom prst="rect">
            <a:avLst/>
          </a:prstGeom>
        </p:spPr>
      </p:pic>
    </p:spTree>
    <p:extLst>
      <p:ext uri="{BB962C8B-B14F-4D97-AF65-F5344CB8AC3E}">
        <p14:creationId xmlns:p14="http://schemas.microsoft.com/office/powerpoint/2010/main" val="125866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7151" y="3029865"/>
            <a:ext cx="7329840" cy="1527050"/>
          </a:xfrm>
        </p:spPr>
        <p:txBody>
          <a:bodyPr/>
          <a:lstStyle/>
          <a:p>
            <a:r>
              <a:rPr lang="en-US">
                <a:solidFill>
                  <a:srgbClr val="7030A0"/>
                </a:solidFill>
              </a:rPr>
              <a:t>JANEThome Application</a:t>
            </a:r>
            <a:endParaRPr lang="en-US" dirty="0">
              <a:solidFill>
                <a:srgbClr val="7030A0"/>
              </a:solidFill>
            </a:endParaRPr>
          </a:p>
        </p:txBody>
      </p:sp>
      <p:sp>
        <p:nvSpPr>
          <p:cNvPr id="3" name="Subtitle 2"/>
          <p:cNvSpPr>
            <a:spLocks noGrp="1"/>
          </p:cNvSpPr>
          <p:nvPr>
            <p:ph type="subTitle" idx="1"/>
          </p:nvPr>
        </p:nvSpPr>
        <p:spPr>
          <a:xfrm>
            <a:off x="1059785" y="3946095"/>
            <a:ext cx="7024430" cy="610820"/>
          </a:xfrm>
        </p:spPr>
        <p:txBody>
          <a:bodyPr>
            <a:normAutofit/>
          </a:bodyPr>
          <a:lstStyle/>
          <a:p>
            <a:r>
              <a:rPr lang="en-US" sz="2400"/>
              <a:t>General Structure and Concurrency</a:t>
            </a:r>
            <a:endParaRPr lang="en-US" sz="2400" dirty="0"/>
          </a:p>
        </p:txBody>
      </p:sp>
    </p:spTree>
    <p:extLst>
      <p:ext uri="{BB962C8B-B14F-4D97-AF65-F5344CB8AC3E}">
        <p14:creationId xmlns:p14="http://schemas.microsoft.com/office/powerpoint/2010/main" val="36392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916230"/>
          </a:xfrm>
        </p:spPr>
        <p:txBody>
          <a:bodyPr>
            <a:normAutofit/>
          </a:bodyPr>
          <a:lstStyle/>
          <a:p>
            <a:r>
              <a:rPr lang="en-US"/>
              <a:t>Web Application</a:t>
            </a:r>
            <a:endParaRPr lang="en-US" dirty="0"/>
          </a:p>
        </p:txBody>
      </p:sp>
      <p:pic>
        <p:nvPicPr>
          <p:cNvPr id="7" name="Segnaposto contenuto 6">
            <a:extLst>
              <a:ext uri="{FF2B5EF4-FFF2-40B4-BE49-F238E27FC236}">
                <a16:creationId xmlns:a16="http://schemas.microsoft.com/office/drawing/2014/main" id="{ECABF017-E704-48B9-BEAE-1C3574B3FC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965" y="1655520"/>
            <a:ext cx="4853557" cy="3206750"/>
          </a:xfrm>
        </p:spPr>
      </p:pic>
      <p:sp>
        <p:nvSpPr>
          <p:cNvPr id="8" name="CasellaDiTesto 7">
            <a:extLst>
              <a:ext uri="{FF2B5EF4-FFF2-40B4-BE49-F238E27FC236}">
                <a16:creationId xmlns:a16="http://schemas.microsoft.com/office/drawing/2014/main" id="{CA13EB71-B2A7-4E4B-BB45-CF842F210526}"/>
              </a:ext>
            </a:extLst>
          </p:cNvPr>
          <p:cNvSpPr txBox="1"/>
          <p:nvPr/>
        </p:nvSpPr>
        <p:spPr>
          <a:xfrm>
            <a:off x="5335525" y="1469340"/>
            <a:ext cx="3664920" cy="32932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The web server consists in a set of four jsp pages, from this by JSP compiling we derive the set of pages showed to the final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For application page we prefer to demand the building of the page to the client. JSP will be useless due to the high mutability of the smarthome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Application page uses a webSocket to generate an asynchronous communication with the web server</a:t>
            </a:r>
          </a:p>
        </p:txBody>
      </p:sp>
    </p:spTree>
    <p:extLst>
      <p:ext uri="{BB962C8B-B14F-4D97-AF65-F5344CB8AC3E}">
        <p14:creationId xmlns:p14="http://schemas.microsoft.com/office/powerpoint/2010/main" val="410330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32810"/>
            <a:ext cx="6413610" cy="725349"/>
          </a:xfrm>
        </p:spPr>
        <p:txBody>
          <a:bodyPr>
            <a:normAutofit/>
          </a:bodyPr>
          <a:lstStyle/>
          <a:p>
            <a:r>
              <a:rPr lang="en-US"/>
              <a:t>Registration &amp; Password Change</a:t>
            </a:r>
            <a:endParaRPr lang="en-US" dirty="0"/>
          </a:p>
        </p:txBody>
      </p:sp>
      <p:pic>
        <p:nvPicPr>
          <p:cNvPr id="6" name="Segnaposto contenuto 5">
            <a:extLst>
              <a:ext uri="{FF2B5EF4-FFF2-40B4-BE49-F238E27FC236}">
                <a16:creationId xmlns:a16="http://schemas.microsoft.com/office/drawing/2014/main" id="{7451DDBE-5C0F-4CF0-A887-8A4D09FAF6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6835" y="972821"/>
            <a:ext cx="5955682" cy="2816081"/>
          </a:xfrm>
        </p:spPr>
      </p:pic>
      <p:sp>
        <p:nvSpPr>
          <p:cNvPr id="9" name="CasellaDiTesto 8">
            <a:extLst>
              <a:ext uri="{FF2B5EF4-FFF2-40B4-BE49-F238E27FC236}">
                <a16:creationId xmlns:a16="http://schemas.microsoft.com/office/drawing/2014/main" id="{65022B75-9602-490C-A11D-BBE7BD94937B}"/>
              </a:ext>
            </a:extLst>
          </p:cNvPr>
          <p:cNvSpPr txBox="1"/>
          <p:nvPr/>
        </p:nvSpPr>
        <p:spPr>
          <a:xfrm>
            <a:off x="3044950" y="3946095"/>
            <a:ext cx="565008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During password change/registration we use jndi as a mechanism for storing temporary data that need to be authenticated by the user. Only the user knows the 120bit key so only the user can reach the data. Data will be automatically removed after 1 hour</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42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909316-63BA-49C7-8F91-483067620C7C}"/>
              </a:ext>
            </a:extLst>
          </p:cNvPr>
          <p:cNvSpPr>
            <a:spLocks noGrp="1"/>
          </p:cNvSpPr>
          <p:nvPr>
            <p:ph type="title"/>
          </p:nvPr>
        </p:nvSpPr>
        <p:spPr/>
        <p:txBody>
          <a:bodyPr/>
          <a:lstStyle/>
          <a:p>
            <a:r>
              <a:rPr lang="it-IT"/>
              <a:t>AutoLogin &amp; Security</a:t>
            </a:r>
            <a:endParaRPr lang="en-GB"/>
          </a:p>
        </p:txBody>
      </p:sp>
      <p:pic>
        <p:nvPicPr>
          <p:cNvPr id="5" name="Segnaposto contenuto 4">
            <a:extLst>
              <a:ext uri="{FF2B5EF4-FFF2-40B4-BE49-F238E27FC236}">
                <a16:creationId xmlns:a16="http://schemas.microsoft.com/office/drawing/2014/main" id="{0F11AC77-81DB-4ED9-860A-AAF6E415E0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55" y="1807732"/>
            <a:ext cx="6824243" cy="2749183"/>
          </a:xfrm>
        </p:spPr>
      </p:pic>
      <p:sp>
        <p:nvSpPr>
          <p:cNvPr id="6" name="CasellaDiTesto 5">
            <a:extLst>
              <a:ext uri="{FF2B5EF4-FFF2-40B4-BE49-F238E27FC236}">
                <a16:creationId xmlns:a16="http://schemas.microsoft.com/office/drawing/2014/main" id="{B88B7516-284F-49D2-83EE-EBEC550C139C}"/>
              </a:ext>
            </a:extLst>
          </p:cNvPr>
          <p:cNvSpPr txBox="1"/>
          <p:nvPr/>
        </p:nvSpPr>
        <p:spPr>
          <a:xfrm>
            <a:off x="6251755" y="1655520"/>
            <a:ext cx="2901395"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a valid login the web application will store an authtoken into the httpSession and user cookies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After each operation the authToken will be updated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prstClr val="black"/>
                </a:solidFill>
                <a:effectLst/>
                <a:uLnTx/>
                <a:uFillTx/>
                <a:latin typeface="Calibri"/>
                <a:ea typeface="+mn-ea"/>
                <a:cs typeface="+mn-cs"/>
              </a:rPr>
              <a:t>With authtoken stored clients can perform autologin and make requests to the service</a:t>
            </a:r>
            <a:endParaRPr kumimoji="0" lang="en-GB"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0249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Words>
  <Application>Microsoft Office PowerPoint</Application>
  <PresentationFormat>Presentazione su schermo (16:9)</PresentationFormat>
  <Paragraphs>105</Paragraphs>
  <Slides>26</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26</vt:i4>
      </vt:variant>
    </vt:vector>
  </HeadingPairs>
  <TitlesOfParts>
    <vt:vector size="33" baseType="lpstr">
      <vt:lpstr>Arial</vt:lpstr>
      <vt:lpstr>Arial Black</vt:lpstr>
      <vt:lpstr>Calibri</vt:lpstr>
      <vt:lpstr>Calibri Light</vt:lpstr>
      <vt:lpstr>Segoe UI Symbol</vt:lpstr>
      <vt:lpstr>Office Theme</vt:lpstr>
      <vt:lpstr>Tema di Office</vt:lpstr>
      <vt:lpstr>Presentazione standard di PowerPoint</vt:lpstr>
      <vt:lpstr>What is the JANET Home Service?</vt:lpstr>
      <vt:lpstr>Main Concepts</vt:lpstr>
      <vt:lpstr>Main Functionalities</vt:lpstr>
      <vt:lpstr>Presentazione standard di PowerPoint</vt:lpstr>
      <vt:lpstr>JANEThome Application</vt:lpstr>
      <vt:lpstr>Web Application</vt:lpstr>
      <vt:lpstr>Registration &amp; Password Change</vt:lpstr>
      <vt:lpstr>AutoLogin &amp; Security</vt:lpstr>
      <vt:lpstr>Application</vt:lpstr>
      <vt:lpstr>Client-Server Communications</vt:lpstr>
      <vt:lpstr>Request Flow</vt:lpstr>
      <vt:lpstr>Middleware Support</vt:lpstr>
      <vt:lpstr>Presentazione standard di PowerPoint</vt:lpstr>
      <vt:lpstr>Simulator Components</vt:lpstr>
      <vt:lpstr>Clusters Organization</vt:lpstr>
      <vt:lpstr>Presentazione standard di PowerPoint</vt:lpstr>
      <vt:lpstr>Simulator Start-up Sequence</vt:lpstr>
      <vt:lpstr>Nodes Management</vt:lpstr>
      <vt:lpstr>Presentazione standard di PowerPoint</vt:lpstr>
      <vt:lpstr>Presentazione standard di PowerPoint</vt:lpstr>
      <vt:lpstr>Presentazione standard di PowerPoint</vt:lpstr>
      <vt:lpstr>Presentazione standard di PowerPoint</vt:lpstr>
      <vt:lpstr>Presentazione standard di PowerPoint</vt:lpstr>
      <vt:lpstr>Service Deployment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2021-11-24T21:49:42Z</dcterms:modified>
</cp:coreProperties>
</file>